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20"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0"/>
            <a:ext cx="9144000" cy="5176499"/>
          </a:xfrm>
          <a:prstGeom prst="rect">
            <a:avLst/>
          </a:prstGeom>
          <a:gradFill>
            <a:gsLst>
              <a:gs pos="0">
                <a:srgbClr val="003171"/>
              </a:gs>
              <a:gs pos="100000">
                <a:srgbClr val="549FFF"/>
              </a:gs>
            </a:gsLst>
            <a:lin ang="7920000" scaled="0"/>
          </a:gra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flipH="1">
            <a:off x="-3832" y="12039"/>
            <a:ext cx="10925833" cy="5165065"/>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flipH="1">
            <a:off x="14659" y="660"/>
            <a:ext cx="10500940" cy="5165065"/>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noAutofit/>
          </a:bodyPr>
          <a:lstStyle/>
          <a:p>
            <a:pPr>
              <a:spcBef>
                <a:spcPts val="0"/>
              </a:spcBef>
              <a:buNone/>
            </a:pPr>
            <a:endParaRPr/>
          </a:p>
        </p:txBody>
      </p:sp>
      <p:sp>
        <p:nvSpPr>
          <p:cNvPr id="11" name="Shape 11"/>
          <p:cNvSpPr/>
          <p:nvPr/>
        </p:nvSpPr>
        <p:spPr>
          <a:xfrm>
            <a:off x="-846666" y="-661"/>
            <a:ext cx="2167466" cy="5176308"/>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2" name="Shape 12"/>
          <p:cNvSpPr/>
          <p:nvPr/>
        </p:nvSpPr>
        <p:spPr>
          <a:xfrm rot="10800000" flipH="1">
            <a:off x="-524933" y="131"/>
            <a:ext cx="1403434" cy="5176308"/>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3" name="Shape 13"/>
          <p:cNvSpPr txBox="1">
            <a:spLocks noGrp="1"/>
          </p:cNvSpPr>
          <p:nvPr>
            <p:ph type="ctrTitle"/>
          </p:nvPr>
        </p:nvSpPr>
        <p:spPr>
          <a:xfrm>
            <a:off x="1082040" y="1242060"/>
            <a:ext cx="7050900" cy="1102500"/>
          </a:xfrm>
          <a:prstGeom prst="rect">
            <a:avLst/>
          </a:prstGeom>
        </p:spPr>
        <p:txBody>
          <a:bodyPr lIns="91425" tIns="91425" rIns="91425" bIns="91425" anchor="b" anchorCtr="0"/>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a:endParaRPr/>
          </a:p>
        </p:txBody>
      </p:sp>
      <p:sp>
        <p:nvSpPr>
          <p:cNvPr id="14" name="Shape 14"/>
          <p:cNvSpPr txBox="1">
            <a:spLocks noGrp="1"/>
          </p:cNvSpPr>
          <p:nvPr>
            <p:ph type="subTitle" idx="1"/>
          </p:nvPr>
        </p:nvSpPr>
        <p:spPr>
          <a:xfrm>
            <a:off x="1082040" y="2423159"/>
            <a:ext cx="7035899" cy="694199"/>
          </a:xfrm>
          <a:prstGeom prst="rect">
            <a:avLst/>
          </a:prstGeom>
        </p:spPr>
        <p:txBody>
          <a:bodyPr lIns="91425" tIns="91425" rIns="91425" bIns="91425" anchor="t" anchorCtr="0"/>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body" idx="1"/>
          </p:nvPr>
        </p:nvSpPr>
        <p:spPr>
          <a:xfrm>
            <a:off x="457200" y="1244242"/>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9" name="Shape 19"/>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0" name="Shape 20"/>
          <p:cNvSpPr txBox="1">
            <a:spLocks noGrp="1"/>
          </p:cNvSpPr>
          <p:nvPr>
            <p:ph type="title"/>
          </p:nvPr>
        </p:nvSpPr>
        <p:spPr>
          <a:xfrm>
            <a:off x="457200" y="205978"/>
            <a:ext cx="8229600" cy="994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3" name="Shape 23"/>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title"/>
          </p:nvPr>
        </p:nvSpPr>
        <p:spPr>
          <a:xfrm>
            <a:off x="457200" y="205978"/>
            <a:ext cx="8229600" cy="994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body" idx="1"/>
          </p:nvPr>
        </p:nvSpPr>
        <p:spPr>
          <a:xfrm>
            <a:off x="457200" y="1244242"/>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27" name="Shape 27"/>
          <p:cNvSpPr txBox="1">
            <a:spLocks noGrp="1"/>
          </p:cNvSpPr>
          <p:nvPr>
            <p:ph type="body" idx="2"/>
          </p:nvPr>
        </p:nvSpPr>
        <p:spPr>
          <a:xfrm>
            <a:off x="4648200" y="1244242"/>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0" name="Shape 30"/>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1" name="Shape 31"/>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32" name="Shape 32"/>
          <p:cNvSpPr txBox="1">
            <a:spLocks noGrp="1"/>
          </p:cNvSpPr>
          <p:nvPr>
            <p:ph type="title"/>
          </p:nvPr>
        </p:nvSpPr>
        <p:spPr>
          <a:xfrm>
            <a:off x="457200" y="205978"/>
            <a:ext cx="8229600" cy="994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3"/>
        <p:cNvGrpSpPr/>
        <p:nvPr/>
      </p:nvGrpSpPr>
      <p:grpSpPr>
        <a:xfrm>
          <a:off x="0" y="0"/>
          <a:ext cx="0" cy="0"/>
          <a:chOff x="0" y="0"/>
          <a:chExt cx="0" cy="0"/>
        </a:xfrm>
      </p:grpSpPr>
      <p:grpSp>
        <p:nvGrpSpPr>
          <p:cNvPr id="34" name="Shape 34"/>
          <p:cNvGrpSpPr/>
          <p:nvPr/>
        </p:nvGrpSpPr>
        <p:grpSpPr>
          <a:xfrm>
            <a:off x="-6264" y="3700039"/>
            <a:ext cx="9150267" cy="2325488"/>
            <a:chOff x="-6264" y="4933386"/>
            <a:chExt cx="9150267" cy="3100650"/>
          </a:xfrm>
        </p:grpSpPr>
        <p:sp>
          <p:nvSpPr>
            <p:cNvPr id="35"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sp>
          <p:nvSpPr>
            <p:cNvPr id="36" name="Shape 36"/>
            <p:cNvSpPr/>
            <p:nvPr/>
          </p:nvSpPr>
          <p:spPr>
            <a:xfrm rot="108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grpSp>
      <p:sp>
        <p:nvSpPr>
          <p:cNvPr id="38" name="Shape 38"/>
          <p:cNvSpPr txBox="1">
            <a:spLocks noGrp="1"/>
          </p:cNvSpPr>
          <p:nvPr>
            <p:ph type="body" idx="1"/>
          </p:nvPr>
        </p:nvSpPr>
        <p:spPr>
          <a:xfrm>
            <a:off x="1792288" y="4025503"/>
            <a:ext cx="5486399" cy="603599"/>
          </a:xfrm>
          <a:prstGeom prst="rect">
            <a:avLst/>
          </a:prstGeom>
        </p:spPr>
        <p:txBody>
          <a:bodyPr lIns="91425" tIns="91425" rIns="91425" bIns="91425" anchor="ctr" anchorCtr="0"/>
          <a:lstStyle>
            <a:lvl1pPr algn="ctr">
              <a:spcBef>
                <a:spcPts val="0"/>
              </a:spcBef>
              <a:buSzPct val="100000"/>
              <a:buNone/>
              <a:defRPr sz="24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994200"/>
          </a:xfrm>
          <a:prstGeom prst="rect">
            <a:avLst/>
          </a:prstGeom>
        </p:spPr>
        <p:txBody>
          <a:bodyPr lIns="91425" tIns="91425" rIns="91425" bIns="91425" anchor="b" anchorCtr="0"/>
          <a:lstStyle>
            <a:lvl1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95400"/>
            <a:ext cx="8229600" cy="3394500"/>
          </a:xfrm>
          <a:prstGeom prst="rect">
            <a:avLst/>
          </a:prstGeom>
        </p:spPr>
        <p:txBody>
          <a:bodyPr lIns="91425" tIns="91425" rIns="91425" bIns="91425" anchor="t" anchorCtr="0"/>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1082050" y="673669"/>
            <a:ext cx="7050900" cy="1670999"/>
          </a:xfrm>
          <a:prstGeom prst="rect">
            <a:avLst/>
          </a:prstGeom>
        </p:spPr>
        <p:txBody>
          <a:bodyPr lIns="91425" tIns="91425" rIns="91425" bIns="91425" anchor="b" anchorCtr="0">
            <a:noAutofit/>
          </a:bodyPr>
          <a:lstStyle/>
          <a:p>
            <a:pPr lvl="0" algn="l" rtl="0">
              <a:spcBef>
                <a:spcPts val="0"/>
              </a:spcBef>
              <a:buNone/>
            </a:pPr>
            <a:r>
              <a:rPr lang="it"/>
              <a:t>14 MARZO</a:t>
            </a:r>
          </a:p>
          <a:p>
            <a:pPr algn="l">
              <a:spcBef>
                <a:spcPts val="0"/>
              </a:spcBef>
              <a:buNone/>
            </a:pPr>
            <a:r>
              <a:rPr lang="it"/>
              <a:t>UNISTEM DAY 2014</a:t>
            </a:r>
          </a:p>
        </p:txBody>
      </p:sp>
      <p:sp>
        <p:nvSpPr>
          <p:cNvPr id="42" name="Shape 42"/>
          <p:cNvSpPr txBox="1">
            <a:spLocks noGrp="1"/>
          </p:cNvSpPr>
          <p:nvPr>
            <p:ph type="subTitle" idx="1"/>
          </p:nvPr>
        </p:nvSpPr>
        <p:spPr>
          <a:xfrm>
            <a:off x="1082040" y="2423159"/>
            <a:ext cx="7035899" cy="6941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pic>
        <p:nvPicPr>
          <p:cNvPr id="102" name="Shape 102"/>
          <p:cNvPicPr preferRelativeResize="0"/>
          <p:nvPr/>
        </p:nvPicPr>
        <p:blipFill>
          <a:blip r:embed="rId3"/>
          <a:stretch>
            <a:fillRect/>
          </a:stretch>
        </p:blipFill>
        <p:spPr>
          <a:xfrm>
            <a:off x="351946" y="1674021"/>
            <a:ext cx="4337150" cy="1647974"/>
          </a:xfrm>
          <a:prstGeom prst="rect">
            <a:avLst/>
          </a:prstGeom>
          <a:noFill/>
          <a:ln>
            <a:noFill/>
          </a:ln>
        </p:spPr>
      </p:pic>
      <p:pic>
        <p:nvPicPr>
          <p:cNvPr id="103" name="Shape 103"/>
          <p:cNvPicPr preferRelativeResize="0"/>
          <p:nvPr/>
        </p:nvPicPr>
        <p:blipFill>
          <a:blip r:embed="rId4"/>
          <a:stretch>
            <a:fillRect/>
          </a:stretch>
        </p:blipFill>
        <p:spPr>
          <a:xfrm>
            <a:off x="4909849" y="514350"/>
            <a:ext cx="4095773" cy="4466726"/>
          </a:xfrm>
          <a:prstGeom prst="rect">
            <a:avLst/>
          </a:prstGeom>
          <a:noFill/>
          <a:ln>
            <a:noFill/>
          </a:ln>
        </p:spPr>
      </p:pic>
      <p:sp>
        <p:nvSpPr>
          <p:cNvPr id="104" name="Shape 104"/>
          <p:cNvSpPr txBox="1"/>
          <p:nvPr/>
        </p:nvSpPr>
        <p:spPr>
          <a:xfrm>
            <a:off x="384950" y="363575"/>
            <a:ext cx="4304100" cy="1037400"/>
          </a:xfrm>
          <a:prstGeom prst="rect">
            <a:avLst/>
          </a:prstGeom>
        </p:spPr>
        <p:txBody>
          <a:bodyPr lIns="91425" tIns="91425" rIns="91425" bIns="91425" anchor="t" anchorCtr="0">
            <a:noAutofit/>
          </a:bodyPr>
          <a:lstStyle/>
          <a:p>
            <a:pPr>
              <a:spcBef>
                <a:spcPts val="0"/>
              </a:spcBef>
              <a:buNone/>
            </a:pPr>
            <a:r>
              <a:rPr lang="it" sz="3600" b="1">
                <a:solidFill>
                  <a:schemeClr val="dk2"/>
                </a:solidFill>
              </a:rPr>
              <a:t>ORGANOGENESI</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1208850" y="1561200"/>
            <a:ext cx="6726300" cy="2780400"/>
          </a:xfrm>
          <a:prstGeom prst="rect">
            <a:avLst/>
          </a:prstGeom>
        </p:spPr>
        <p:txBody>
          <a:bodyPr lIns="91425" tIns="91425" rIns="91425" bIns="91425" anchor="ctr" anchorCtr="0">
            <a:noAutofit/>
          </a:bodyPr>
          <a:lstStyle/>
          <a:p>
            <a:pPr rtl="0">
              <a:spcBef>
                <a:spcPts val="0"/>
              </a:spcBef>
              <a:buNone/>
            </a:pPr>
            <a:r>
              <a:rPr lang="it"/>
              <a:t>Cellule staminali dell’embrione si diversificano.</a:t>
            </a:r>
          </a:p>
          <a:p>
            <a:pPr lvl="0" rtl="0">
              <a:spcBef>
                <a:spcPts val="0"/>
              </a:spcBef>
              <a:buNone/>
            </a:pPr>
            <a:endParaRPr/>
          </a:p>
          <a:p>
            <a:pPr>
              <a:spcBef>
                <a:spcPts val="0"/>
              </a:spcBef>
              <a:buNone/>
            </a:pPr>
            <a:r>
              <a:rPr lang="it"/>
              <a:t>I segnali delle cellule vicine agiscono sul DNA, il numero cromosomi è sempre identico, ciò che cambia è l’attivazione dei geni. </a:t>
            </a:r>
          </a:p>
        </p:txBody>
      </p:sp>
      <p:sp>
        <p:nvSpPr>
          <p:cNvPr id="110" name="Shape 110"/>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spcBef>
                <a:spcPts val="0"/>
              </a:spcBef>
              <a:buNone/>
            </a:pPr>
            <a:r>
              <a:rPr lang="it"/>
              <a:t>            DIFFERENZIAMENTO</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p:nvPr/>
        </p:nvSpPr>
        <p:spPr>
          <a:xfrm>
            <a:off x="235250" y="1208350"/>
            <a:ext cx="5036700" cy="3443399"/>
          </a:xfrm>
          <a:prstGeom prst="rect">
            <a:avLst/>
          </a:prstGeom>
        </p:spPr>
        <p:txBody>
          <a:bodyPr lIns="91425" tIns="91425" rIns="91425" bIns="91425" anchor="ctr" anchorCtr="0">
            <a:noAutofit/>
          </a:bodyPr>
          <a:lstStyle/>
          <a:p>
            <a:pPr rtl="0">
              <a:spcBef>
                <a:spcPts val="600"/>
              </a:spcBef>
              <a:buNone/>
            </a:pPr>
            <a:endParaRPr sz="2400" b="1">
              <a:solidFill>
                <a:schemeClr val="dk2"/>
              </a:solidFill>
            </a:endParaRPr>
          </a:p>
          <a:p>
            <a:pPr lvl="0" rtl="0">
              <a:spcBef>
                <a:spcPts val="600"/>
              </a:spcBef>
              <a:buNone/>
            </a:pPr>
            <a:r>
              <a:rPr lang="it" sz="2400" b="1">
                <a:solidFill>
                  <a:schemeClr val="dk2"/>
                </a:solidFill>
              </a:rPr>
              <a:t>Trapianto di midollo osseo</a:t>
            </a:r>
          </a:p>
          <a:p>
            <a:pPr marL="457200" lvl="0" indent="-381000" rtl="0">
              <a:spcBef>
                <a:spcPts val="600"/>
              </a:spcBef>
              <a:buClr>
                <a:schemeClr val="dk2"/>
              </a:buClr>
              <a:buSzPct val="100000"/>
              <a:buFont typeface="Arial"/>
              <a:buChar char="●"/>
            </a:pPr>
            <a:r>
              <a:rPr lang="it" sz="2400">
                <a:solidFill>
                  <a:schemeClr val="dk2"/>
                </a:solidFill>
              </a:rPr>
              <a:t>malattie oncoematologiche (leucemie, linfomi, mielomi) </a:t>
            </a:r>
          </a:p>
          <a:p>
            <a:pPr lvl="0" rtl="0">
              <a:spcBef>
                <a:spcPts val="600"/>
              </a:spcBef>
              <a:buNone/>
            </a:pPr>
            <a:endParaRPr sz="2400">
              <a:solidFill>
                <a:schemeClr val="dk2"/>
              </a:solidFill>
            </a:endParaRPr>
          </a:p>
          <a:p>
            <a:pPr marL="457200" lvl="0" indent="-381000" rtl="0">
              <a:spcBef>
                <a:spcPts val="600"/>
              </a:spcBef>
              <a:buClr>
                <a:schemeClr val="dk2"/>
              </a:buClr>
              <a:buSzPct val="100000"/>
              <a:buFont typeface="Arial"/>
              <a:buChar char="●"/>
            </a:pPr>
            <a:r>
              <a:rPr lang="it" sz="2400">
                <a:solidFill>
                  <a:schemeClr val="dk2"/>
                </a:solidFill>
              </a:rPr>
              <a:t>malattie oncologiche con chemioterapia ad alte dosi </a:t>
            </a:r>
          </a:p>
          <a:p>
            <a:pPr lvl="0" rtl="0">
              <a:spcBef>
                <a:spcPts val="600"/>
              </a:spcBef>
              <a:buNone/>
            </a:pPr>
            <a:endParaRPr sz="2400">
              <a:solidFill>
                <a:schemeClr val="dk2"/>
              </a:solidFill>
            </a:endParaRPr>
          </a:p>
          <a:p>
            <a:pPr marL="457200" lvl="0" indent="-381000" rtl="0">
              <a:spcBef>
                <a:spcPts val="600"/>
              </a:spcBef>
              <a:buClr>
                <a:schemeClr val="dk2"/>
              </a:buClr>
              <a:buSzPct val="100000"/>
              <a:buFont typeface="Arial"/>
              <a:buChar char="●"/>
            </a:pPr>
            <a:r>
              <a:rPr lang="it" sz="2400">
                <a:solidFill>
                  <a:schemeClr val="dk2"/>
                </a:solidFill>
              </a:rPr>
              <a:t>altre patologie (anche congenite) che pregiudicano l’emopoiesi </a:t>
            </a:r>
          </a:p>
        </p:txBody>
      </p:sp>
      <p:sp>
        <p:nvSpPr>
          <p:cNvPr id="116" name="Shape 116"/>
          <p:cNvSpPr txBox="1"/>
          <p:nvPr/>
        </p:nvSpPr>
        <p:spPr>
          <a:xfrm>
            <a:off x="5370725" y="0"/>
            <a:ext cx="3000000" cy="4071600"/>
          </a:xfrm>
          <a:prstGeom prst="rect">
            <a:avLst/>
          </a:prstGeom>
        </p:spPr>
        <p:txBody>
          <a:bodyPr lIns="91425" tIns="91425" rIns="91425" bIns="91425" anchor="ctr" anchorCtr="0">
            <a:noAutofit/>
          </a:bodyPr>
          <a:lstStyle/>
          <a:p>
            <a:pPr lvl="0" rtl="0">
              <a:spcBef>
                <a:spcPts val="600"/>
              </a:spcBef>
              <a:buNone/>
            </a:pPr>
            <a:r>
              <a:rPr lang="it" sz="2400" b="1">
                <a:solidFill>
                  <a:schemeClr val="dk2"/>
                </a:solidFill>
              </a:rPr>
              <a:t>Trapianto di staminali cutanee </a:t>
            </a:r>
          </a:p>
          <a:p>
            <a:pPr marL="457200" lvl="0" indent="-381000" rtl="0">
              <a:spcBef>
                <a:spcPts val="600"/>
              </a:spcBef>
              <a:buClr>
                <a:schemeClr val="dk2"/>
              </a:buClr>
              <a:buSzPct val="100000"/>
              <a:buFont typeface="Arial"/>
              <a:buChar char="●"/>
            </a:pPr>
            <a:r>
              <a:rPr lang="it" sz="2400">
                <a:solidFill>
                  <a:schemeClr val="dk2"/>
                </a:solidFill>
              </a:rPr>
              <a:t>lesioni estese, grandi ustioni</a:t>
            </a:r>
          </a:p>
        </p:txBody>
      </p:sp>
      <p:sp>
        <p:nvSpPr>
          <p:cNvPr id="117" name="Shape 117"/>
          <p:cNvSpPr txBox="1"/>
          <p:nvPr/>
        </p:nvSpPr>
        <p:spPr>
          <a:xfrm>
            <a:off x="3433200" y="85550"/>
            <a:ext cx="2277599" cy="780599"/>
          </a:xfrm>
          <a:prstGeom prst="rect">
            <a:avLst/>
          </a:prstGeom>
        </p:spPr>
        <p:txBody>
          <a:bodyPr lIns="91425" tIns="91425" rIns="91425" bIns="91425" anchor="t" anchorCtr="0">
            <a:noAutofit/>
          </a:bodyPr>
          <a:lstStyle/>
          <a:p>
            <a:pPr>
              <a:spcBef>
                <a:spcPts val="0"/>
              </a:spcBef>
              <a:buNone/>
            </a:pPr>
            <a:r>
              <a:rPr lang="it" sz="2400">
                <a:solidFill>
                  <a:srgbClr val="0000FF"/>
                </a:solidFill>
              </a:rPr>
              <a:t>     </a:t>
            </a:r>
            <a:r>
              <a:rPr lang="it" sz="3600" b="1">
                <a:solidFill>
                  <a:schemeClr val="dk2"/>
                </a:solidFill>
              </a:rPr>
              <a:t>IMPIEGO </a:t>
            </a:r>
          </a:p>
        </p:txBody>
      </p:sp>
      <p:pic>
        <p:nvPicPr>
          <p:cNvPr id="118" name="Shape 118"/>
          <p:cNvPicPr preferRelativeResize="0"/>
          <p:nvPr/>
        </p:nvPicPr>
        <p:blipFill>
          <a:blip r:embed="rId3"/>
          <a:stretch>
            <a:fillRect/>
          </a:stretch>
        </p:blipFill>
        <p:spPr>
          <a:xfrm>
            <a:off x="5370725" y="2855150"/>
            <a:ext cx="3595025" cy="2181425"/>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subTitle" idx="1"/>
          </p:nvPr>
        </p:nvSpPr>
        <p:spPr>
          <a:xfrm>
            <a:off x="1082040" y="2423159"/>
            <a:ext cx="7035899" cy="694199"/>
          </a:xfrm>
          <a:prstGeom prst="rect">
            <a:avLst/>
          </a:prstGeom>
        </p:spPr>
        <p:txBody>
          <a:bodyPr lIns="91425" tIns="91425" rIns="91425" bIns="91425" anchor="t" anchorCtr="0">
            <a:noAutofit/>
          </a:bodyPr>
          <a:lstStyle/>
          <a:p>
            <a:pPr lvl="0" algn="l" rtl="0">
              <a:spcBef>
                <a:spcPts val="0"/>
              </a:spcBef>
              <a:buNone/>
            </a:pPr>
            <a:r>
              <a:rPr lang="it"/>
              <a:t>(Ettore Cavagrò)</a:t>
            </a:r>
          </a:p>
          <a:p>
            <a:pPr lvl="0" algn="l" rtl="0">
              <a:spcBef>
                <a:spcPts val="0"/>
              </a:spcBef>
              <a:buNone/>
            </a:pPr>
            <a:r>
              <a:rPr lang="it"/>
              <a:t> Il cuore è un organo totalmente differenziato</a:t>
            </a:r>
          </a:p>
          <a:p>
            <a:pPr lvl="0" algn="l" rtl="0">
              <a:spcBef>
                <a:spcPts val="0"/>
              </a:spcBef>
              <a:buNone/>
            </a:pPr>
            <a:endParaRPr/>
          </a:p>
          <a:p>
            <a:pPr lvl="0" algn="l" rtl="0">
              <a:spcBef>
                <a:spcPts val="0"/>
              </a:spcBef>
              <a:buNone/>
            </a:pPr>
            <a:r>
              <a:rPr lang="it"/>
              <a:t>-miocardiociti</a:t>
            </a:r>
          </a:p>
          <a:p>
            <a:pPr algn="l">
              <a:spcBef>
                <a:spcPts val="0"/>
              </a:spcBef>
              <a:buNone/>
            </a:pPr>
            <a:r>
              <a:rPr lang="it"/>
              <a:t>-intercalari</a:t>
            </a:r>
          </a:p>
        </p:txBody>
      </p:sp>
      <p:sp>
        <p:nvSpPr>
          <p:cNvPr id="124" name="Shape 124"/>
          <p:cNvSpPr txBox="1">
            <a:spLocks noGrp="1"/>
          </p:cNvSpPr>
          <p:nvPr>
            <p:ph type="ctrTitle"/>
          </p:nvPr>
        </p:nvSpPr>
        <p:spPr>
          <a:xfrm>
            <a:off x="1046540" y="1252760"/>
            <a:ext cx="7050900" cy="1102500"/>
          </a:xfrm>
          <a:prstGeom prst="rect">
            <a:avLst/>
          </a:prstGeom>
        </p:spPr>
        <p:txBody>
          <a:bodyPr lIns="91425" tIns="91425" rIns="91425" bIns="91425" anchor="b" anchorCtr="0">
            <a:noAutofit/>
          </a:bodyPr>
          <a:lstStyle/>
          <a:p>
            <a:pPr lvl="0" algn="l" rtl="0">
              <a:spcBef>
                <a:spcPts val="0"/>
              </a:spcBef>
              <a:buNone/>
            </a:pPr>
            <a:r>
              <a:rPr lang="it"/>
              <a:t>STAMINALI DEL CUORE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534650" y="1411525"/>
            <a:ext cx="7870199" cy="3261600"/>
          </a:xfrm>
          <a:prstGeom prst="rect">
            <a:avLst/>
          </a:prstGeom>
        </p:spPr>
        <p:txBody>
          <a:bodyPr lIns="91425" tIns="91425" rIns="91425" bIns="91425" anchor="ctr" anchorCtr="0">
            <a:noAutofit/>
          </a:bodyPr>
          <a:lstStyle/>
          <a:p>
            <a:pPr lvl="0" rtl="0">
              <a:spcBef>
                <a:spcPts val="0"/>
              </a:spcBef>
              <a:buNone/>
            </a:pPr>
            <a:r>
              <a:rPr lang="it"/>
              <a:t>Gli infarti generano un tessuto necrotico, ovvero un tessuto fibrotico incapace di contrarsi, non c’è alcuna funzione cardiaca contrattile nel cuore.</a:t>
            </a:r>
          </a:p>
          <a:p>
            <a:pPr>
              <a:spcBef>
                <a:spcPts val="0"/>
              </a:spcBef>
              <a:buNone/>
            </a:pPr>
            <a:r>
              <a:rPr lang="it"/>
              <a:t>Alcuni animali rigenerano piccole porzioni del cuore, negli uomini questo processo non avviene, ecco perché per portare avanti questi studio sono stati utilizzati dei topi come cavie da laboratorio, inducendo loro infarti.</a:t>
            </a:r>
          </a:p>
        </p:txBody>
      </p:sp>
      <p:sp>
        <p:nvSpPr>
          <p:cNvPr id="130" name="Shape 130"/>
          <p:cNvSpPr txBox="1"/>
          <p:nvPr/>
        </p:nvSpPr>
        <p:spPr>
          <a:xfrm>
            <a:off x="2091150" y="331500"/>
            <a:ext cx="4961700" cy="727200"/>
          </a:xfrm>
          <a:prstGeom prst="rect">
            <a:avLst/>
          </a:prstGeom>
        </p:spPr>
        <p:txBody>
          <a:bodyPr lIns="91425" tIns="91425" rIns="91425" bIns="91425" anchor="t" anchorCtr="0">
            <a:noAutofit/>
          </a:bodyPr>
          <a:lstStyle/>
          <a:p>
            <a:pPr>
              <a:spcBef>
                <a:spcPts val="0"/>
              </a:spcBef>
              <a:buNone/>
            </a:pPr>
            <a:r>
              <a:rPr lang="it" sz="3600" b="1">
                <a:solidFill>
                  <a:schemeClr val="dk2"/>
                </a:solidFill>
              </a:rPr>
              <a:t>COSA SUCCEDE NEL CUORE...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1492875" y="0"/>
            <a:ext cx="5490000" cy="1807200"/>
          </a:xfrm>
          <a:prstGeom prst="rect">
            <a:avLst/>
          </a:prstGeom>
        </p:spPr>
        <p:txBody>
          <a:bodyPr lIns="91425" tIns="91425" rIns="91425" bIns="91425" anchor="ctr" anchorCtr="0">
            <a:noAutofit/>
          </a:bodyPr>
          <a:lstStyle/>
          <a:p>
            <a:pPr rtl="0">
              <a:spcBef>
                <a:spcPts val="0"/>
              </a:spcBef>
              <a:buNone/>
            </a:pPr>
            <a:endParaRPr/>
          </a:p>
          <a:p>
            <a:pPr rtl="0">
              <a:spcBef>
                <a:spcPts val="0"/>
              </a:spcBef>
              <a:buNone/>
            </a:pPr>
            <a:endParaRPr/>
          </a:p>
          <a:p>
            <a:pPr rtl="0">
              <a:spcBef>
                <a:spcPts val="0"/>
              </a:spcBef>
              <a:buNone/>
            </a:pPr>
            <a:endParaRPr/>
          </a:p>
          <a:p>
            <a:pPr lvl="0" rtl="0">
              <a:spcBef>
                <a:spcPts val="0"/>
              </a:spcBef>
              <a:buNone/>
            </a:pPr>
            <a:r>
              <a:rPr lang="it"/>
              <a:t>2003: cellule staminali che possono anche produrre cellule del miocardio.</a:t>
            </a:r>
          </a:p>
          <a:p>
            <a:pPr lvl="0" rtl="0">
              <a:spcBef>
                <a:spcPts val="0"/>
              </a:spcBef>
              <a:buNone/>
            </a:pPr>
            <a:endParaRPr/>
          </a:p>
          <a:p>
            <a:pPr>
              <a:spcBef>
                <a:spcPts val="0"/>
              </a:spcBef>
              <a:buNone/>
            </a:pPr>
            <a:r>
              <a:rPr lang="it"/>
              <a:t>i metodi per creare il tessuto del miocardio </a:t>
            </a:r>
          </a:p>
        </p:txBody>
      </p:sp>
      <p:sp>
        <p:nvSpPr>
          <p:cNvPr id="136" name="Shape 136"/>
          <p:cNvSpPr/>
          <p:nvPr/>
        </p:nvSpPr>
        <p:spPr>
          <a:xfrm>
            <a:off x="1492875" y="2282900"/>
            <a:ext cx="457200" cy="914400"/>
          </a:xfrm>
          <a:prstGeom prst="down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7" name="Shape 137"/>
          <p:cNvSpPr/>
          <p:nvPr/>
        </p:nvSpPr>
        <p:spPr>
          <a:xfrm>
            <a:off x="6525675" y="2282900"/>
            <a:ext cx="457200" cy="914400"/>
          </a:xfrm>
          <a:prstGeom prst="down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138" name="Shape 138"/>
          <p:cNvSpPr txBox="1"/>
          <p:nvPr/>
        </p:nvSpPr>
        <p:spPr>
          <a:xfrm>
            <a:off x="1015900" y="3357675"/>
            <a:ext cx="2758800" cy="1144199"/>
          </a:xfrm>
          <a:prstGeom prst="rect">
            <a:avLst/>
          </a:prstGeom>
        </p:spPr>
        <p:txBody>
          <a:bodyPr lIns="91425" tIns="91425" rIns="91425" bIns="91425" anchor="t" anchorCtr="0">
            <a:noAutofit/>
          </a:bodyPr>
          <a:lstStyle/>
          <a:p>
            <a:pPr>
              <a:spcBef>
                <a:spcPts val="0"/>
              </a:spcBef>
              <a:buNone/>
            </a:pPr>
            <a:r>
              <a:rPr lang="it" sz="1800" b="1">
                <a:solidFill>
                  <a:schemeClr val="dk2"/>
                </a:solidFill>
              </a:rPr>
              <a:t>Ricrearlo a livello tridimensionale</a:t>
            </a:r>
          </a:p>
        </p:txBody>
      </p:sp>
      <p:sp>
        <p:nvSpPr>
          <p:cNvPr id="139" name="Shape 139"/>
          <p:cNvSpPr txBox="1"/>
          <p:nvPr/>
        </p:nvSpPr>
        <p:spPr>
          <a:xfrm>
            <a:off x="5528475" y="3240075"/>
            <a:ext cx="2555699" cy="1261799"/>
          </a:xfrm>
          <a:prstGeom prst="rect">
            <a:avLst/>
          </a:prstGeom>
        </p:spPr>
        <p:txBody>
          <a:bodyPr lIns="91425" tIns="91425" rIns="91425" bIns="91425" anchor="t" anchorCtr="0">
            <a:noAutofit/>
          </a:bodyPr>
          <a:lstStyle/>
          <a:p>
            <a:pPr>
              <a:spcBef>
                <a:spcPts val="0"/>
              </a:spcBef>
              <a:buNone/>
            </a:pPr>
            <a:r>
              <a:rPr lang="it" sz="1800" b="1">
                <a:solidFill>
                  <a:schemeClr val="dk2"/>
                </a:solidFill>
              </a:rPr>
              <a:t>Sostituzione di una piccola porzione del miocardio</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05975"/>
            <a:ext cx="8229600" cy="360900"/>
          </a:xfrm>
          <a:prstGeom prst="rect">
            <a:avLst/>
          </a:prstGeom>
        </p:spPr>
        <p:txBody>
          <a:bodyPr lIns="91425" tIns="91425" rIns="91425" bIns="91425" anchor="b" anchorCtr="0">
            <a:noAutofit/>
          </a:bodyPr>
          <a:lstStyle/>
          <a:p>
            <a:pPr lvl="0" algn="ctr" rtl="0">
              <a:spcBef>
                <a:spcPts val="0"/>
              </a:spcBef>
              <a:buNone/>
            </a:pPr>
            <a:r>
              <a:rPr lang="it" sz="2400"/>
              <a:t>LA LEGGE IN EUROPA</a:t>
            </a:r>
          </a:p>
        </p:txBody>
      </p:sp>
      <p:sp>
        <p:nvSpPr>
          <p:cNvPr id="145" name="Shape 145"/>
          <p:cNvSpPr txBox="1"/>
          <p:nvPr/>
        </p:nvSpPr>
        <p:spPr>
          <a:xfrm>
            <a:off x="171750" y="1518450"/>
            <a:ext cx="8800500" cy="2390400"/>
          </a:xfrm>
          <a:prstGeom prst="rect">
            <a:avLst/>
          </a:prstGeom>
        </p:spPr>
        <p:txBody>
          <a:bodyPr lIns="91425" tIns="91425" rIns="91425" bIns="91425" anchor="ctr" anchorCtr="0">
            <a:noAutofit/>
          </a:bodyPr>
          <a:lstStyle/>
          <a:p>
            <a:pPr lvl="0" algn="just" rtl="0">
              <a:spcBef>
                <a:spcPts val="600"/>
              </a:spcBef>
              <a:buNone/>
            </a:pPr>
            <a:r>
              <a:rPr lang="it" b="1">
                <a:solidFill>
                  <a:srgbClr val="FF0000"/>
                </a:solidFill>
              </a:rPr>
              <a:t>                                      </a:t>
            </a:r>
          </a:p>
          <a:p>
            <a:pPr lvl="0" algn="just" rtl="0">
              <a:spcBef>
                <a:spcPts val="600"/>
              </a:spcBef>
              <a:buNone/>
            </a:pPr>
            <a:r>
              <a:rPr lang="it" b="1">
                <a:solidFill>
                  <a:srgbClr val="FF0000"/>
                </a:solidFill>
              </a:rPr>
              <a:t>Belgio</a:t>
            </a:r>
            <a:r>
              <a:rPr lang="it">
                <a:solidFill>
                  <a:srgbClr val="FF0000"/>
                </a:solidFill>
              </a:rPr>
              <a:t> e </a:t>
            </a:r>
            <a:r>
              <a:rPr lang="it" b="1">
                <a:solidFill>
                  <a:srgbClr val="FF0000"/>
                </a:solidFill>
              </a:rPr>
              <a:t>Regno Unito</a:t>
            </a:r>
            <a:r>
              <a:rPr lang="it" b="1">
                <a:solidFill>
                  <a:srgbClr val="0000FF"/>
                </a:solidFill>
              </a:rPr>
              <a:t> </a:t>
            </a:r>
            <a:r>
              <a:rPr lang="it">
                <a:solidFill>
                  <a:srgbClr val="0000FF"/>
                </a:solidFill>
              </a:rPr>
              <a:t>         </a:t>
            </a:r>
            <a:r>
              <a:rPr lang="it" b="1">
                <a:solidFill>
                  <a:schemeClr val="dk2"/>
                </a:solidFill>
              </a:rPr>
              <a:t>permettono la produzione di cellule staminali umane</a:t>
            </a:r>
          </a:p>
          <a:p>
            <a:pPr lvl="0" algn="just" rtl="0">
              <a:spcBef>
                <a:spcPts val="600"/>
              </a:spcBef>
              <a:buNone/>
            </a:pPr>
            <a:r>
              <a:rPr lang="it" b="1">
                <a:solidFill>
                  <a:schemeClr val="dk2"/>
                </a:solidFill>
              </a:rPr>
              <a:t>                                                e, in casi di estrema necessità, la creazione di</a:t>
            </a:r>
          </a:p>
          <a:p>
            <a:pPr algn="just" rtl="0">
              <a:spcBef>
                <a:spcPts val="600"/>
              </a:spcBef>
              <a:buNone/>
            </a:pPr>
            <a:r>
              <a:rPr lang="it" b="1">
                <a:solidFill>
                  <a:schemeClr val="dk2"/>
                </a:solidFill>
              </a:rPr>
              <a:t>                                                 embrioni umani;</a:t>
            </a:r>
          </a:p>
          <a:p>
            <a:pPr lvl="0" algn="just" rtl="0">
              <a:spcBef>
                <a:spcPts val="600"/>
              </a:spcBef>
              <a:buNone/>
            </a:pPr>
            <a:r>
              <a:rPr lang="it" b="1">
                <a:solidFill>
                  <a:schemeClr val="dk2"/>
                </a:solidFill>
              </a:rPr>
              <a:t> </a:t>
            </a:r>
          </a:p>
          <a:p>
            <a:pPr lvl="0" algn="just" rtl="0">
              <a:spcBef>
                <a:spcPts val="600"/>
              </a:spcBef>
              <a:buNone/>
            </a:pPr>
            <a:r>
              <a:rPr lang="it" b="1">
                <a:solidFill>
                  <a:srgbClr val="FF0000"/>
                </a:solidFill>
              </a:rPr>
              <a:t>Germania e Italia                  </a:t>
            </a:r>
            <a:r>
              <a:rPr lang="it" b="1">
                <a:solidFill>
                  <a:schemeClr val="dk2"/>
                </a:solidFill>
              </a:rPr>
              <a:t>vietano di ottenere cellule staminali da embrioni</a:t>
            </a:r>
          </a:p>
          <a:p>
            <a:pPr lvl="0" algn="just" rtl="0">
              <a:spcBef>
                <a:spcPts val="600"/>
              </a:spcBef>
              <a:buNone/>
            </a:pPr>
            <a:r>
              <a:rPr lang="it" b="1">
                <a:solidFill>
                  <a:schemeClr val="dk2"/>
                </a:solidFill>
              </a:rPr>
              <a:t>                                                 umani ricavabili  dal il cordone ombelicale ed anche</a:t>
            </a:r>
          </a:p>
          <a:p>
            <a:pPr lvl="0" algn="just" rtl="0">
              <a:spcBef>
                <a:spcPts val="600"/>
              </a:spcBef>
              <a:buNone/>
            </a:pPr>
            <a:r>
              <a:rPr lang="it" b="1">
                <a:solidFill>
                  <a:schemeClr val="dk2"/>
                </a:solidFill>
              </a:rPr>
              <a:t>                                                 attraverso la filtrazione del tessuto adiposo </a:t>
            </a:r>
          </a:p>
          <a:p>
            <a:pPr lvl="0" algn="just" rtl="0">
              <a:spcBef>
                <a:spcPts val="600"/>
              </a:spcBef>
              <a:buNone/>
            </a:pPr>
            <a:r>
              <a:rPr lang="it" b="1">
                <a:solidFill>
                  <a:schemeClr val="dk2"/>
                </a:solidFill>
              </a:rPr>
              <a:t>                                                 dell’individuo adulto;</a:t>
            </a:r>
          </a:p>
          <a:p>
            <a:pPr lvl="0" algn="just" rtl="0">
              <a:spcBef>
                <a:spcPts val="600"/>
              </a:spcBef>
              <a:buNone/>
            </a:pPr>
            <a:r>
              <a:rPr lang="it" b="1">
                <a:solidFill>
                  <a:srgbClr val="FF0000"/>
                </a:solidFill>
              </a:rPr>
              <a:t>Cipro, Irlanda, </a:t>
            </a:r>
          </a:p>
          <a:p>
            <a:pPr lvl="0" algn="just" rtl="0">
              <a:spcBef>
                <a:spcPts val="600"/>
              </a:spcBef>
              <a:buNone/>
            </a:pPr>
            <a:r>
              <a:rPr lang="it" b="1">
                <a:solidFill>
                  <a:srgbClr val="FF0000"/>
                </a:solidFill>
              </a:rPr>
              <a:t>Lussemburgo,                      </a:t>
            </a:r>
            <a:r>
              <a:rPr lang="it" b="1">
                <a:solidFill>
                  <a:schemeClr val="dk2"/>
                </a:solidFill>
              </a:rPr>
              <a:t>non hanno ancora stipulato alcuna legge specifica;</a:t>
            </a:r>
          </a:p>
          <a:p>
            <a:pPr lvl="0" algn="just" rtl="0">
              <a:spcBef>
                <a:spcPts val="600"/>
              </a:spcBef>
              <a:buNone/>
            </a:pPr>
            <a:r>
              <a:rPr lang="it" b="1">
                <a:solidFill>
                  <a:srgbClr val="FF0000"/>
                </a:solidFill>
              </a:rPr>
              <a:t>Lituania, Bulgaria,</a:t>
            </a:r>
          </a:p>
          <a:p>
            <a:pPr lvl="0" algn="just" rtl="0">
              <a:spcBef>
                <a:spcPts val="600"/>
              </a:spcBef>
              <a:buNone/>
            </a:pPr>
            <a:r>
              <a:rPr lang="it" b="1">
                <a:solidFill>
                  <a:srgbClr val="FF0000"/>
                </a:solidFill>
              </a:rPr>
              <a:t>Austria </a:t>
            </a:r>
          </a:p>
          <a:p>
            <a:pPr lvl="0" algn="just" rtl="0">
              <a:spcBef>
                <a:spcPts val="600"/>
              </a:spcBef>
              <a:buNone/>
            </a:pPr>
            <a:endParaRPr b="1">
              <a:solidFill>
                <a:schemeClr val="dk2"/>
              </a:solidFill>
            </a:endParaRPr>
          </a:p>
          <a:p>
            <a:pPr lvl="0" algn="just" rtl="0">
              <a:spcBef>
                <a:spcPts val="600"/>
              </a:spcBef>
              <a:buNone/>
            </a:pPr>
            <a:r>
              <a:rPr lang="it" b="1">
                <a:solidFill>
                  <a:srgbClr val="FF0000"/>
                </a:solidFill>
              </a:rPr>
              <a:t>Repubblica di San Marino</a:t>
            </a:r>
            <a:r>
              <a:rPr lang="it" b="1">
                <a:solidFill>
                  <a:schemeClr val="dk2"/>
                </a:solidFill>
              </a:rPr>
              <a:t>   oggi sede della Bioscience Institute, ha ottenuto riconoscimenti</a:t>
            </a:r>
          </a:p>
          <a:p>
            <a:pPr lvl="0" algn="just" rtl="0">
              <a:spcBef>
                <a:spcPts val="600"/>
              </a:spcBef>
              <a:buNone/>
            </a:pPr>
            <a:r>
              <a:rPr lang="it" b="1">
                <a:solidFill>
                  <a:schemeClr val="dk2"/>
                </a:solidFill>
              </a:rPr>
              <a:t>                                                  certificati da enti sopranazionali.</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05976"/>
            <a:ext cx="8229600" cy="531900"/>
          </a:xfrm>
          <a:prstGeom prst="rect">
            <a:avLst/>
          </a:prstGeom>
        </p:spPr>
        <p:txBody>
          <a:bodyPr lIns="91425" tIns="91425" rIns="91425" bIns="91425" anchor="b" anchorCtr="0">
            <a:noAutofit/>
          </a:bodyPr>
          <a:lstStyle/>
          <a:p>
            <a:pPr>
              <a:spcBef>
                <a:spcPts val="0"/>
              </a:spcBef>
              <a:buNone/>
            </a:pPr>
            <a:r>
              <a:rPr lang="it" sz="3000"/>
              <a:t>                  LA LEGGE IN ITALIA </a:t>
            </a:r>
          </a:p>
        </p:txBody>
      </p:sp>
      <p:sp>
        <p:nvSpPr>
          <p:cNvPr id="151" name="Shape 151"/>
          <p:cNvSpPr txBox="1"/>
          <p:nvPr/>
        </p:nvSpPr>
        <p:spPr>
          <a:xfrm>
            <a:off x="283950" y="1071750"/>
            <a:ext cx="8576100" cy="3000000"/>
          </a:xfrm>
          <a:prstGeom prst="rect">
            <a:avLst/>
          </a:prstGeom>
        </p:spPr>
        <p:txBody>
          <a:bodyPr lIns="91425" tIns="91425" rIns="91425" bIns="91425" anchor="ctr" anchorCtr="0">
            <a:noAutofit/>
          </a:bodyPr>
          <a:lstStyle/>
          <a:p>
            <a:pPr rtl="0">
              <a:spcBef>
                <a:spcPts val="600"/>
              </a:spcBef>
              <a:buNone/>
            </a:pPr>
            <a:endParaRPr sz="1800" b="1">
              <a:solidFill>
                <a:srgbClr val="FF0000"/>
              </a:solidFill>
            </a:endParaRPr>
          </a:p>
          <a:p>
            <a:pPr rtl="0">
              <a:spcBef>
                <a:spcPts val="600"/>
              </a:spcBef>
              <a:buNone/>
            </a:pPr>
            <a:endParaRPr sz="1800" b="1">
              <a:solidFill>
                <a:srgbClr val="FF0000"/>
              </a:solidFill>
            </a:endParaRPr>
          </a:p>
          <a:p>
            <a:pPr lvl="0" rtl="0">
              <a:spcBef>
                <a:spcPts val="600"/>
              </a:spcBef>
              <a:buNone/>
            </a:pPr>
            <a:r>
              <a:rPr lang="it" sz="1800" b="1">
                <a:solidFill>
                  <a:srgbClr val="FF0000"/>
                </a:solidFill>
              </a:rPr>
              <a:t>Il Governo ha stanziato alcuni fondi, a patto che gli scienziati sottostiano alle leggi in vigore</a:t>
            </a:r>
          </a:p>
          <a:p>
            <a:pPr lvl="0" rtl="0">
              <a:spcBef>
                <a:spcPts val="600"/>
              </a:spcBef>
              <a:buNone/>
            </a:pPr>
            <a:endParaRPr sz="1800">
              <a:solidFill>
                <a:srgbClr val="FF0000"/>
              </a:solidFill>
            </a:endParaRPr>
          </a:p>
          <a:p>
            <a:pPr lvl="0" algn="just" rtl="0">
              <a:spcBef>
                <a:spcPts val="600"/>
              </a:spcBef>
              <a:buNone/>
            </a:pPr>
            <a:r>
              <a:rPr lang="it" sz="1800" b="1">
                <a:solidFill>
                  <a:srgbClr val="FF0000"/>
                </a:solidFill>
              </a:rPr>
              <a:t>E’ concesso</a:t>
            </a:r>
            <a:r>
              <a:rPr lang="it" sz="1800" b="1">
                <a:solidFill>
                  <a:srgbClr val="0000FF"/>
                </a:solidFill>
              </a:rPr>
              <a:t>  </a:t>
            </a:r>
            <a:r>
              <a:rPr lang="it" sz="1800">
                <a:solidFill>
                  <a:srgbClr val="0000FF"/>
                </a:solidFill>
              </a:rPr>
              <a:t> </a:t>
            </a:r>
            <a:r>
              <a:rPr lang="it" sz="1800" b="1">
                <a:solidFill>
                  <a:schemeClr val="dk2"/>
                </a:solidFill>
              </a:rPr>
              <a:t>l’impiego solo di cellule staminali adulte e non embrionali </a:t>
            </a:r>
          </a:p>
          <a:p>
            <a:pPr lvl="0" algn="just" rtl="0">
              <a:spcBef>
                <a:spcPts val="600"/>
              </a:spcBef>
              <a:buNone/>
            </a:pPr>
            <a:r>
              <a:rPr lang="it" sz="1800" b="1">
                <a:solidFill>
                  <a:schemeClr val="dk2"/>
                </a:solidFill>
              </a:rPr>
              <a:t>                      operare sulle cellule fetali se comprate e importate dall’estero;</a:t>
            </a:r>
          </a:p>
          <a:p>
            <a:pPr lvl="0" algn="just" rtl="0">
              <a:spcBef>
                <a:spcPts val="600"/>
              </a:spcBef>
              <a:buNone/>
            </a:pPr>
            <a:endParaRPr sz="1800">
              <a:solidFill>
                <a:srgbClr val="0000FF"/>
              </a:solidFill>
            </a:endParaRPr>
          </a:p>
          <a:p>
            <a:pPr lvl="0" algn="just" rtl="0">
              <a:spcBef>
                <a:spcPts val="600"/>
              </a:spcBef>
              <a:buNone/>
            </a:pPr>
            <a:r>
              <a:rPr lang="it" sz="1800" b="1">
                <a:solidFill>
                  <a:srgbClr val="FF0000"/>
                </a:solidFill>
              </a:rPr>
              <a:t>E’ vietato</a:t>
            </a:r>
            <a:r>
              <a:rPr lang="it" sz="1800" b="1">
                <a:solidFill>
                  <a:srgbClr val="0000FF"/>
                </a:solidFill>
              </a:rPr>
              <a:t>   </a:t>
            </a:r>
            <a:r>
              <a:rPr lang="it" sz="1800">
                <a:solidFill>
                  <a:srgbClr val="0000FF"/>
                </a:solidFill>
              </a:rPr>
              <a:t>    </a:t>
            </a:r>
            <a:r>
              <a:rPr lang="it" sz="1800" b="1">
                <a:solidFill>
                  <a:schemeClr val="dk2"/>
                </a:solidFill>
              </a:rPr>
              <a:t>creare banche private per la conservazione di  cellule staminali </a:t>
            </a:r>
          </a:p>
          <a:p>
            <a:pPr lvl="0" algn="just" rtl="0">
              <a:spcBef>
                <a:spcPts val="600"/>
              </a:spcBef>
              <a:buNone/>
            </a:pPr>
            <a:r>
              <a:rPr lang="it" sz="1800" b="1">
                <a:solidFill>
                  <a:schemeClr val="dk2"/>
                </a:solidFill>
              </a:rPr>
              <a:t>                      del cordone ombelicale ad uso privato;</a:t>
            </a:r>
          </a:p>
          <a:p>
            <a:pPr lvl="0" algn="just" rtl="0">
              <a:spcBef>
                <a:spcPts val="600"/>
              </a:spcBef>
              <a:buNone/>
            </a:pPr>
            <a:endParaRPr sz="1800">
              <a:solidFill>
                <a:srgbClr val="0000FF"/>
              </a:solidFill>
            </a:endParaRPr>
          </a:p>
          <a:p>
            <a:pPr lvl="0" algn="just" rtl="0">
              <a:spcBef>
                <a:spcPts val="600"/>
              </a:spcBef>
              <a:buNone/>
            </a:pPr>
            <a:r>
              <a:rPr lang="it" sz="1800" b="1">
                <a:solidFill>
                  <a:srgbClr val="FF0000"/>
                </a:solidFill>
              </a:rPr>
              <a:t>E’ possibile</a:t>
            </a:r>
            <a:r>
              <a:rPr lang="it" sz="1800" b="1">
                <a:solidFill>
                  <a:srgbClr val="0000FF"/>
                </a:solidFill>
              </a:rPr>
              <a:t> </a:t>
            </a:r>
            <a:r>
              <a:rPr lang="it" sz="1800">
                <a:solidFill>
                  <a:srgbClr val="0000FF"/>
                </a:solidFill>
              </a:rPr>
              <a:t>  </a:t>
            </a:r>
            <a:r>
              <a:rPr lang="it" sz="1800" b="1">
                <a:solidFill>
                  <a:schemeClr val="dk2"/>
                </a:solidFill>
              </a:rPr>
              <a:t>donare il cordone del proprio figlio a fini scientifici e curativi</a:t>
            </a:r>
          </a:p>
          <a:p>
            <a:pPr lvl="0" algn="just" rtl="0">
              <a:spcBef>
                <a:spcPts val="600"/>
              </a:spcBef>
              <a:buNone/>
            </a:pPr>
            <a:r>
              <a:rPr lang="it" sz="1800" b="1">
                <a:solidFill>
                  <a:schemeClr val="dk2"/>
                </a:solidFill>
              </a:rPr>
              <a:t>                      delle malattie del sangue nelle banche pubbliche.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ctrTitle"/>
          </p:nvPr>
        </p:nvSpPr>
        <p:spPr>
          <a:xfrm>
            <a:off x="1074540" y="1188610"/>
            <a:ext cx="7050900" cy="1102500"/>
          </a:xfrm>
          <a:prstGeom prst="rect">
            <a:avLst/>
          </a:prstGeom>
        </p:spPr>
        <p:txBody>
          <a:bodyPr lIns="91425" tIns="91425" rIns="91425" bIns="91425" anchor="b" anchorCtr="0">
            <a:noAutofit/>
          </a:bodyPr>
          <a:lstStyle/>
          <a:p>
            <a:pPr algn="ctr">
              <a:spcBef>
                <a:spcPts val="0"/>
              </a:spcBef>
              <a:buNone/>
            </a:pPr>
            <a:r>
              <a:rPr lang="it" sz="3000"/>
              <a:t>CANNATA CECILIA</a:t>
            </a:r>
          </a:p>
        </p:txBody>
      </p:sp>
      <p:sp>
        <p:nvSpPr>
          <p:cNvPr id="157" name="Shape 157"/>
          <p:cNvSpPr txBox="1">
            <a:spLocks noGrp="1"/>
          </p:cNvSpPr>
          <p:nvPr>
            <p:ph type="subTitle" idx="1"/>
          </p:nvPr>
        </p:nvSpPr>
        <p:spPr>
          <a:xfrm>
            <a:off x="1082040" y="2423159"/>
            <a:ext cx="7035899" cy="694199"/>
          </a:xfrm>
          <a:prstGeom prst="rect">
            <a:avLst/>
          </a:prstGeom>
        </p:spPr>
        <p:txBody>
          <a:bodyPr lIns="91425" tIns="91425" rIns="91425" bIns="91425" anchor="t" anchorCtr="0">
            <a:noAutofit/>
          </a:bodyPr>
          <a:lstStyle/>
          <a:p>
            <a:pPr algn="ctr">
              <a:spcBef>
                <a:spcPts val="0"/>
              </a:spcBef>
              <a:buNone/>
            </a:pPr>
            <a:r>
              <a:rPr lang="it" sz="3000" b="1"/>
              <a:t>CITELLI CHIARA </a:t>
            </a:r>
          </a:p>
        </p:txBody>
      </p:sp>
      <p:sp>
        <p:nvSpPr>
          <p:cNvPr id="158" name="Shape 158"/>
          <p:cNvSpPr txBox="1"/>
          <p:nvPr/>
        </p:nvSpPr>
        <p:spPr>
          <a:xfrm>
            <a:off x="2669050" y="523975"/>
            <a:ext cx="3861899" cy="898200"/>
          </a:xfrm>
          <a:prstGeom prst="rect">
            <a:avLst/>
          </a:prstGeom>
        </p:spPr>
        <p:txBody>
          <a:bodyPr lIns="91425" tIns="91425" rIns="91425" bIns="91425" anchor="t" anchorCtr="0">
            <a:noAutofit/>
          </a:bodyPr>
          <a:lstStyle/>
          <a:p>
            <a:pPr>
              <a:spcBef>
                <a:spcPts val="0"/>
              </a:spcBef>
              <a:buNone/>
            </a:pPr>
            <a:r>
              <a:rPr lang="it" sz="1800">
                <a:solidFill>
                  <a:srgbClr val="F3F3F3"/>
                </a:solidFill>
              </a:rPr>
              <a:t>               </a:t>
            </a:r>
            <a:r>
              <a:rPr lang="it" sz="2400">
                <a:solidFill>
                  <a:srgbClr val="F3F3F3"/>
                </a:solidFill>
              </a:rPr>
              <a:t> A CURA DI:</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subTitle" idx="1"/>
          </p:nvPr>
        </p:nvSpPr>
        <p:spPr>
          <a:xfrm>
            <a:off x="1082050" y="2423126"/>
            <a:ext cx="7258800" cy="2313900"/>
          </a:xfrm>
          <a:prstGeom prst="rect">
            <a:avLst/>
          </a:prstGeom>
        </p:spPr>
        <p:txBody>
          <a:bodyPr lIns="91425" tIns="91425" rIns="91425" bIns="91425" anchor="t" anchorCtr="0">
            <a:noAutofit/>
          </a:bodyPr>
          <a:lstStyle/>
          <a:p>
            <a:pPr lvl="0" algn="l" rtl="0">
              <a:spcBef>
                <a:spcPts val="0"/>
              </a:spcBef>
              <a:buNone/>
            </a:pPr>
            <a:r>
              <a:rPr lang="it" sz="2400">
                <a:solidFill>
                  <a:srgbClr val="FFFFFF"/>
                </a:solidFill>
              </a:rPr>
              <a:t>Rigenerazione tissutale.</a:t>
            </a:r>
          </a:p>
          <a:p>
            <a:pPr lvl="0" algn="l" rtl="0">
              <a:spcBef>
                <a:spcPts val="0"/>
              </a:spcBef>
              <a:buNone/>
            </a:pPr>
            <a:r>
              <a:rPr lang="it" sz="2400">
                <a:solidFill>
                  <a:srgbClr val="FFFFFF"/>
                </a:solidFill>
              </a:rPr>
              <a:t>(Davide Corona)</a:t>
            </a:r>
          </a:p>
          <a:p>
            <a:pPr lvl="0" algn="l" rtl="0">
              <a:spcBef>
                <a:spcPts val="0"/>
              </a:spcBef>
              <a:buNone/>
            </a:pPr>
            <a:endParaRPr sz="2400">
              <a:solidFill>
                <a:srgbClr val="FFFFFF"/>
              </a:solidFill>
            </a:endParaRPr>
          </a:p>
          <a:p>
            <a:pPr lvl="0" algn="l" rtl="0">
              <a:spcBef>
                <a:spcPts val="600"/>
              </a:spcBef>
              <a:buClr>
                <a:schemeClr val="dk1"/>
              </a:buClr>
              <a:buSzPct val="45833"/>
              <a:buFont typeface="Arial"/>
              <a:buNone/>
            </a:pPr>
            <a:r>
              <a:rPr lang="it">
                <a:solidFill>
                  <a:srgbClr val="FFFFFF"/>
                </a:solidFill>
                <a:latin typeface="Arial"/>
                <a:ea typeface="Arial"/>
                <a:cs typeface="Arial"/>
                <a:sym typeface="Arial"/>
              </a:rPr>
              <a:t>“</a:t>
            </a:r>
            <a:r>
              <a:rPr lang="it" sz="2400">
                <a:solidFill>
                  <a:srgbClr val="FFFFFF"/>
                </a:solidFill>
                <a:latin typeface="Arial"/>
                <a:ea typeface="Arial"/>
                <a:cs typeface="Arial"/>
                <a:sym typeface="Arial"/>
              </a:rPr>
              <a:t>Le cellule staminali sono delle cellule </a:t>
            </a:r>
            <a:r>
              <a:rPr lang="it" sz="2400" i="1">
                <a:solidFill>
                  <a:srgbClr val="FFFFFF"/>
                </a:solidFill>
                <a:latin typeface="Arial"/>
                <a:ea typeface="Arial"/>
                <a:cs typeface="Arial"/>
                <a:sym typeface="Arial"/>
              </a:rPr>
              <a:t>totipotenti</a:t>
            </a:r>
          </a:p>
          <a:p>
            <a:pPr lvl="0" algn="l" rtl="0">
              <a:spcBef>
                <a:spcPts val="600"/>
              </a:spcBef>
              <a:buClr>
                <a:schemeClr val="dk1"/>
              </a:buClr>
              <a:buSzPct val="45833"/>
              <a:buFont typeface="Arial"/>
              <a:buNone/>
            </a:pPr>
            <a:r>
              <a:rPr lang="it" sz="2400">
                <a:solidFill>
                  <a:srgbClr val="FFFFFF"/>
                </a:solidFill>
                <a:latin typeface="Arial"/>
                <a:ea typeface="Arial"/>
                <a:cs typeface="Arial"/>
                <a:sym typeface="Arial"/>
              </a:rPr>
              <a:t> con capacità di generare qualsiasi tipo di cellula</a:t>
            </a:r>
            <a:r>
              <a:rPr lang="it">
                <a:solidFill>
                  <a:srgbClr val="FFFFFF"/>
                </a:solidFill>
                <a:latin typeface="Arial"/>
                <a:ea typeface="Arial"/>
                <a:cs typeface="Arial"/>
                <a:sym typeface="Arial"/>
              </a:rPr>
              <a:t>”.</a:t>
            </a:r>
          </a:p>
          <a:p>
            <a:pPr algn="l">
              <a:spcBef>
                <a:spcPts val="0"/>
              </a:spcBef>
              <a:buNone/>
            </a:pPr>
            <a:endParaRPr sz="2400">
              <a:solidFill>
                <a:srgbClr val="FFFFFF"/>
              </a:solidFill>
            </a:endParaRPr>
          </a:p>
        </p:txBody>
      </p:sp>
      <p:sp>
        <p:nvSpPr>
          <p:cNvPr id="48" name="Shape 48"/>
          <p:cNvSpPr txBox="1">
            <a:spLocks noGrp="1"/>
          </p:cNvSpPr>
          <p:nvPr>
            <p:ph type="ctrTitle"/>
          </p:nvPr>
        </p:nvSpPr>
        <p:spPr>
          <a:xfrm>
            <a:off x="1082050" y="85539"/>
            <a:ext cx="7050900" cy="2259000"/>
          </a:xfrm>
          <a:prstGeom prst="rect">
            <a:avLst/>
          </a:prstGeom>
        </p:spPr>
        <p:txBody>
          <a:bodyPr lIns="91425" tIns="91425" rIns="91425" bIns="91425" anchor="b" anchorCtr="0">
            <a:noAutofit/>
          </a:bodyPr>
          <a:lstStyle/>
          <a:p>
            <a:pPr lvl="0" algn="l" rtl="0">
              <a:spcBef>
                <a:spcPts val="0"/>
              </a:spcBef>
              <a:buNone/>
            </a:pPr>
            <a:r>
              <a:rPr lang="it"/>
              <a:t>CELLULA STAMINALE PLURIPOTENTE INDOTTA</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p:nvPr/>
        </p:nvSpPr>
        <p:spPr>
          <a:xfrm>
            <a:off x="609525" y="1534575"/>
            <a:ext cx="4159800" cy="2181300"/>
          </a:xfrm>
          <a:prstGeom prst="rect">
            <a:avLst/>
          </a:prstGeom>
        </p:spPr>
        <p:txBody>
          <a:bodyPr lIns="91425" tIns="91425" rIns="91425" bIns="91425" anchor="ctr" anchorCtr="0">
            <a:noAutofit/>
          </a:bodyPr>
          <a:lstStyle/>
          <a:p>
            <a:pPr lvl="0" rtl="0">
              <a:spcBef>
                <a:spcPts val="600"/>
              </a:spcBef>
              <a:buNone/>
            </a:pPr>
            <a:r>
              <a:rPr lang="it" sz="2400">
                <a:solidFill>
                  <a:schemeClr val="dk2"/>
                </a:solidFill>
              </a:rPr>
              <a:t>- Non sono cellule differenziate</a:t>
            </a:r>
          </a:p>
          <a:p>
            <a:pPr lvl="0" rtl="0">
              <a:spcBef>
                <a:spcPts val="600"/>
              </a:spcBef>
              <a:buNone/>
            </a:pPr>
            <a:r>
              <a:rPr lang="it" sz="2400">
                <a:solidFill>
                  <a:schemeClr val="dk2"/>
                </a:solidFill>
              </a:rPr>
              <a:t>- Si dividono illimitatamente</a:t>
            </a:r>
          </a:p>
          <a:p>
            <a:pPr lvl="0" rtl="0">
              <a:spcBef>
                <a:spcPts val="600"/>
              </a:spcBef>
              <a:buNone/>
            </a:pPr>
            <a:r>
              <a:rPr lang="it" sz="2400">
                <a:solidFill>
                  <a:schemeClr val="dk2"/>
                </a:solidFill>
              </a:rPr>
              <a:t>- Hanno una divisione simmetrica             (self-renew) o asimmetrica</a:t>
            </a:r>
          </a:p>
        </p:txBody>
      </p:sp>
      <p:sp>
        <p:nvSpPr>
          <p:cNvPr id="54" name="Shape 54"/>
          <p:cNvSpPr txBox="1"/>
          <p:nvPr/>
        </p:nvSpPr>
        <p:spPr>
          <a:xfrm>
            <a:off x="609525" y="609525"/>
            <a:ext cx="6362400" cy="866100"/>
          </a:xfrm>
          <a:prstGeom prst="rect">
            <a:avLst/>
          </a:prstGeom>
        </p:spPr>
        <p:txBody>
          <a:bodyPr lIns="91425" tIns="91425" rIns="91425" bIns="91425" anchor="t" anchorCtr="0">
            <a:noAutofit/>
          </a:bodyPr>
          <a:lstStyle/>
          <a:p>
            <a:pPr>
              <a:spcBef>
                <a:spcPts val="0"/>
              </a:spcBef>
              <a:buNone/>
            </a:pPr>
            <a:r>
              <a:rPr lang="it" sz="3000" b="1">
                <a:solidFill>
                  <a:schemeClr val="dk2"/>
                </a:solidFill>
              </a:rPr>
              <a:t>CARATTERISTICHE</a:t>
            </a:r>
          </a:p>
        </p:txBody>
      </p:sp>
      <p:pic>
        <p:nvPicPr>
          <p:cNvPr id="55" name="Shape 55"/>
          <p:cNvPicPr preferRelativeResize="0"/>
          <p:nvPr/>
        </p:nvPicPr>
        <p:blipFill>
          <a:blip r:embed="rId3"/>
          <a:stretch>
            <a:fillRect/>
          </a:stretch>
        </p:blipFill>
        <p:spPr>
          <a:xfrm>
            <a:off x="4833400" y="834075"/>
            <a:ext cx="4095550" cy="3154524"/>
          </a:xfrm>
          <a:prstGeom prst="rect">
            <a:avLst/>
          </a:prstGeom>
          <a:noFill/>
          <a:ln>
            <a:noFill/>
          </a:ln>
        </p:spPr>
      </p:pic>
      <p:sp>
        <p:nvSpPr>
          <p:cNvPr id="56" name="Shape 56"/>
          <p:cNvSpPr txBox="1">
            <a:spLocks noGrp="1"/>
          </p:cNvSpPr>
          <p:nvPr>
            <p:ph type="body" idx="1"/>
          </p:nvPr>
        </p:nvSpPr>
        <p:spPr>
          <a:xfrm>
            <a:off x="1792288" y="4025503"/>
            <a:ext cx="5486399" cy="603599"/>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61" name="Shape 61"/>
          <p:cNvPicPr preferRelativeResize="0"/>
          <p:nvPr/>
        </p:nvPicPr>
        <p:blipFill>
          <a:blip r:embed="rId3"/>
          <a:stretch>
            <a:fillRect/>
          </a:stretch>
        </p:blipFill>
        <p:spPr>
          <a:xfrm>
            <a:off x="3219875" y="352875"/>
            <a:ext cx="5357374" cy="4405799"/>
          </a:xfrm>
          <a:prstGeom prst="rect">
            <a:avLst/>
          </a:prstGeom>
          <a:noFill/>
          <a:ln>
            <a:noFill/>
          </a:ln>
        </p:spPr>
      </p:pic>
      <p:sp>
        <p:nvSpPr>
          <p:cNvPr id="62" name="Shape 62"/>
          <p:cNvSpPr txBox="1"/>
          <p:nvPr/>
        </p:nvSpPr>
        <p:spPr>
          <a:xfrm>
            <a:off x="203175" y="352875"/>
            <a:ext cx="3315000" cy="4405800"/>
          </a:xfrm>
          <a:prstGeom prst="rect">
            <a:avLst/>
          </a:prstGeom>
        </p:spPr>
        <p:txBody>
          <a:bodyPr lIns="91425" tIns="91425" rIns="91425" bIns="91425" anchor="t" anchorCtr="0">
            <a:noAutofit/>
          </a:bodyPr>
          <a:lstStyle/>
          <a:p>
            <a:pPr rtl="0">
              <a:spcBef>
                <a:spcPts val="0"/>
              </a:spcBef>
              <a:buNone/>
            </a:pPr>
            <a:r>
              <a:rPr lang="it" sz="1800">
                <a:solidFill>
                  <a:schemeClr val="dk2"/>
                </a:solidFill>
              </a:rPr>
              <a:t>Dunque le cellule staminali possono essere:</a:t>
            </a:r>
          </a:p>
          <a:p>
            <a:pPr lvl="0" rtl="0">
              <a:spcBef>
                <a:spcPts val="0"/>
              </a:spcBef>
              <a:buNone/>
            </a:pPr>
            <a:endParaRPr sz="1800">
              <a:solidFill>
                <a:schemeClr val="dk2"/>
              </a:solidFill>
            </a:endParaRPr>
          </a:p>
          <a:p>
            <a:pPr lvl="0" rtl="0">
              <a:spcBef>
                <a:spcPts val="0"/>
              </a:spcBef>
              <a:buNone/>
            </a:pPr>
            <a:r>
              <a:rPr lang="it" sz="1800">
                <a:solidFill>
                  <a:schemeClr val="dk2"/>
                </a:solidFill>
              </a:rPr>
              <a:t>- totipotenti;</a:t>
            </a:r>
          </a:p>
          <a:p>
            <a:pPr lvl="0" rtl="0">
              <a:spcBef>
                <a:spcPts val="0"/>
              </a:spcBef>
              <a:buNone/>
            </a:pPr>
            <a:r>
              <a:rPr lang="it" sz="1800">
                <a:solidFill>
                  <a:schemeClr val="dk2"/>
                </a:solidFill>
              </a:rPr>
              <a:t>- multipotenti;</a:t>
            </a:r>
          </a:p>
          <a:p>
            <a:pPr lvl="0" rtl="0">
              <a:spcBef>
                <a:spcPts val="0"/>
              </a:spcBef>
              <a:buNone/>
            </a:pPr>
            <a:r>
              <a:rPr lang="it" sz="1800">
                <a:solidFill>
                  <a:schemeClr val="dk2"/>
                </a:solidFill>
              </a:rPr>
              <a:t>- pluripotenti;</a:t>
            </a:r>
          </a:p>
          <a:p>
            <a:pPr lvl="0" rtl="0">
              <a:spcBef>
                <a:spcPts val="0"/>
              </a:spcBef>
              <a:buNone/>
            </a:pPr>
            <a:r>
              <a:rPr lang="it" sz="1800">
                <a:solidFill>
                  <a:schemeClr val="dk2"/>
                </a:solidFill>
              </a:rPr>
              <a:t>- unipotenti.</a:t>
            </a:r>
          </a:p>
          <a:p>
            <a:pPr lvl="0" rtl="0">
              <a:spcBef>
                <a:spcPts val="0"/>
              </a:spcBef>
              <a:buNone/>
            </a:pPr>
            <a:endParaRPr sz="1800">
              <a:solidFill>
                <a:schemeClr val="dk2"/>
              </a:solidFill>
            </a:endParaRPr>
          </a:p>
          <a:p>
            <a:pPr lvl="0" rtl="0">
              <a:spcBef>
                <a:spcPts val="0"/>
              </a:spcBef>
              <a:buNone/>
            </a:pPr>
            <a:endParaRPr sz="1800">
              <a:solidFill>
                <a:schemeClr val="dk2"/>
              </a:solidFill>
            </a:endParaRPr>
          </a:p>
          <a:p>
            <a:pPr lvl="0" rtl="0">
              <a:spcBef>
                <a:spcPts val="0"/>
              </a:spcBef>
              <a:buNone/>
            </a:pPr>
            <a:r>
              <a:rPr lang="it" sz="1800">
                <a:solidFill>
                  <a:schemeClr val="dk2"/>
                </a:solidFill>
              </a:rPr>
              <a:t>Si trovano nelle cellule:</a:t>
            </a:r>
          </a:p>
          <a:p>
            <a:pPr lvl="0" rtl="0">
              <a:spcBef>
                <a:spcPts val="0"/>
              </a:spcBef>
              <a:buNone/>
            </a:pPr>
            <a:r>
              <a:rPr lang="it" sz="1800">
                <a:solidFill>
                  <a:schemeClr val="dk2"/>
                </a:solidFill>
              </a:rPr>
              <a:t>- embrionali;</a:t>
            </a:r>
          </a:p>
          <a:p>
            <a:pPr lvl="0" rtl="0">
              <a:spcBef>
                <a:spcPts val="0"/>
              </a:spcBef>
              <a:buNone/>
            </a:pPr>
            <a:r>
              <a:rPr lang="it" sz="1800">
                <a:solidFill>
                  <a:schemeClr val="dk2"/>
                </a:solidFill>
              </a:rPr>
              <a:t>- fetali;</a:t>
            </a:r>
          </a:p>
          <a:p>
            <a:pPr lvl="0" rtl="0">
              <a:spcBef>
                <a:spcPts val="0"/>
              </a:spcBef>
              <a:buNone/>
            </a:pPr>
            <a:r>
              <a:rPr lang="it" sz="1800">
                <a:solidFill>
                  <a:schemeClr val="dk2"/>
                </a:solidFill>
              </a:rPr>
              <a:t>- amniotiche;</a:t>
            </a:r>
          </a:p>
          <a:p>
            <a:pPr>
              <a:spcBef>
                <a:spcPts val="0"/>
              </a:spcBef>
              <a:buNone/>
            </a:pPr>
            <a:r>
              <a:rPr lang="it" sz="1800">
                <a:solidFill>
                  <a:schemeClr val="dk2"/>
                </a:solidFill>
              </a:rPr>
              <a:t>- adulte.</a:t>
            </a:r>
          </a:p>
        </p:txBody>
      </p:sp>
      <p:sp>
        <p:nvSpPr>
          <p:cNvPr id="63" name="Shape 63"/>
          <p:cNvSpPr txBox="1">
            <a:spLocks noGrp="1"/>
          </p:cNvSpPr>
          <p:nvPr>
            <p:ph type="body" idx="1"/>
          </p:nvPr>
        </p:nvSpPr>
        <p:spPr>
          <a:xfrm>
            <a:off x="1792288" y="4025503"/>
            <a:ext cx="5486399" cy="603599"/>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subTitle" idx="1"/>
          </p:nvPr>
        </p:nvSpPr>
        <p:spPr>
          <a:xfrm>
            <a:off x="1082050" y="2423123"/>
            <a:ext cx="7151699" cy="2517300"/>
          </a:xfrm>
          <a:prstGeom prst="rect">
            <a:avLst/>
          </a:prstGeom>
        </p:spPr>
        <p:txBody>
          <a:bodyPr lIns="91425" tIns="91425" rIns="91425" bIns="91425" anchor="t" anchorCtr="0">
            <a:noAutofit/>
          </a:bodyPr>
          <a:lstStyle/>
          <a:p>
            <a:pPr lvl="0" algn="l" rtl="0">
              <a:spcBef>
                <a:spcPts val="0"/>
              </a:spcBef>
              <a:buNone/>
            </a:pPr>
            <a:r>
              <a:rPr lang="it"/>
              <a:t>Stadi:</a:t>
            </a:r>
          </a:p>
          <a:p>
            <a:pPr lvl="0" algn="l" rtl="0">
              <a:spcBef>
                <a:spcPts val="0"/>
              </a:spcBef>
              <a:buNone/>
            </a:pPr>
            <a:r>
              <a:rPr lang="it"/>
              <a:t>-Segmentazione (oloblastica totale)</a:t>
            </a:r>
          </a:p>
          <a:p>
            <a:pPr lvl="0" algn="l" rtl="0">
              <a:spcBef>
                <a:spcPts val="0"/>
              </a:spcBef>
              <a:buNone/>
            </a:pPr>
            <a:r>
              <a:rPr lang="it"/>
              <a:t>-Blastocisti;</a:t>
            </a:r>
          </a:p>
          <a:p>
            <a:pPr lvl="0" algn="l" rtl="0">
              <a:spcBef>
                <a:spcPts val="0"/>
              </a:spcBef>
              <a:buNone/>
            </a:pPr>
            <a:r>
              <a:rPr lang="it"/>
              <a:t>-Gastrulazione;</a:t>
            </a:r>
          </a:p>
          <a:p>
            <a:pPr lvl="0" algn="l" rtl="0">
              <a:spcBef>
                <a:spcPts val="0"/>
              </a:spcBef>
              <a:buNone/>
            </a:pPr>
            <a:r>
              <a:rPr lang="it"/>
              <a:t>-Organogenesi</a:t>
            </a:r>
          </a:p>
          <a:p>
            <a:pPr algn="l">
              <a:spcBef>
                <a:spcPts val="0"/>
              </a:spcBef>
              <a:buNone/>
            </a:pPr>
            <a:r>
              <a:rPr lang="it"/>
              <a:t>-Differenziamento</a:t>
            </a:r>
          </a:p>
        </p:txBody>
      </p:sp>
      <p:sp>
        <p:nvSpPr>
          <p:cNvPr id="69" name="Shape 69"/>
          <p:cNvSpPr txBox="1">
            <a:spLocks noGrp="1"/>
          </p:cNvSpPr>
          <p:nvPr>
            <p:ph type="ctrTitle"/>
          </p:nvPr>
        </p:nvSpPr>
        <p:spPr>
          <a:xfrm>
            <a:off x="1046540" y="1242060"/>
            <a:ext cx="7050900" cy="1102500"/>
          </a:xfrm>
          <a:prstGeom prst="rect">
            <a:avLst/>
          </a:prstGeom>
        </p:spPr>
        <p:txBody>
          <a:bodyPr lIns="91425" tIns="91425" rIns="91425" bIns="91425" anchor="b" anchorCtr="0">
            <a:noAutofit/>
          </a:bodyPr>
          <a:lstStyle/>
          <a:p>
            <a:pPr algn="l">
              <a:spcBef>
                <a:spcPts val="0"/>
              </a:spcBef>
              <a:buNone/>
            </a:pPr>
            <a:r>
              <a:rPr lang="it"/>
              <a:t>SVILUPPO EMBRIONALE </a:t>
            </a:r>
            <a:r>
              <a:rPr lang="it" sz="1800"/>
              <a:t>(Daria Schillaci)</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920250" y="1283225"/>
            <a:ext cx="7303499" cy="3101099"/>
          </a:xfrm>
          <a:prstGeom prst="rect">
            <a:avLst/>
          </a:prstGeom>
        </p:spPr>
        <p:txBody>
          <a:bodyPr lIns="91425" tIns="91425" rIns="91425" bIns="91425" anchor="ctr" anchorCtr="0">
            <a:noAutofit/>
          </a:bodyPr>
          <a:lstStyle/>
          <a:p>
            <a:pPr rtl="0">
              <a:spcBef>
                <a:spcPts val="0"/>
              </a:spcBef>
              <a:buNone/>
            </a:pPr>
            <a:r>
              <a:rPr lang="it"/>
              <a:t>Durante il processo di segmentazione lo zigote si</a:t>
            </a:r>
          </a:p>
          <a:p>
            <a:pPr rtl="0">
              <a:spcBef>
                <a:spcPts val="0"/>
              </a:spcBef>
              <a:buNone/>
            </a:pPr>
            <a:r>
              <a:rPr lang="it"/>
              <a:t> divide per mitosi             morula.</a:t>
            </a:r>
          </a:p>
          <a:p>
            <a:pPr lvl="0" rtl="0">
              <a:spcBef>
                <a:spcPts val="0"/>
              </a:spcBef>
              <a:buNone/>
            </a:pPr>
            <a:endParaRPr/>
          </a:p>
          <a:p>
            <a:pPr>
              <a:spcBef>
                <a:spcPts val="0"/>
              </a:spcBef>
              <a:buNone/>
            </a:pPr>
            <a:r>
              <a:rPr lang="it"/>
              <a:t>Non vi è accrescimento di volume dell’embrione , aumenta soltanto il numero di cellule.</a:t>
            </a:r>
          </a:p>
        </p:txBody>
      </p:sp>
      <p:sp>
        <p:nvSpPr>
          <p:cNvPr id="75" name="Shape 75"/>
          <p:cNvSpPr txBox="1">
            <a:spLocks noGrp="1"/>
          </p:cNvSpPr>
          <p:nvPr>
            <p:ph type="title"/>
          </p:nvPr>
        </p:nvSpPr>
        <p:spPr>
          <a:xfrm>
            <a:off x="1954275" y="289028"/>
            <a:ext cx="8229600" cy="994200"/>
          </a:xfrm>
          <a:prstGeom prst="rect">
            <a:avLst/>
          </a:prstGeom>
        </p:spPr>
        <p:txBody>
          <a:bodyPr lIns="91425" tIns="91425" rIns="91425" bIns="91425" anchor="b" anchorCtr="0">
            <a:noAutofit/>
          </a:bodyPr>
          <a:lstStyle/>
          <a:p>
            <a:pPr>
              <a:spcBef>
                <a:spcPts val="0"/>
              </a:spcBef>
              <a:buNone/>
            </a:pPr>
            <a:r>
              <a:rPr lang="it"/>
              <a:t>   SEGMENTAZIONE</a:t>
            </a:r>
          </a:p>
        </p:txBody>
      </p:sp>
      <p:sp>
        <p:nvSpPr>
          <p:cNvPr id="76" name="Shape 76"/>
          <p:cNvSpPr/>
          <p:nvPr/>
        </p:nvSpPr>
        <p:spPr>
          <a:xfrm>
            <a:off x="4791450" y="2341825"/>
            <a:ext cx="914400" cy="333899"/>
          </a:xfrm>
          <a:prstGeom prst="right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305925" y="1358050"/>
            <a:ext cx="4636500" cy="3250800"/>
          </a:xfrm>
          <a:prstGeom prst="rect">
            <a:avLst/>
          </a:prstGeom>
        </p:spPr>
        <p:txBody>
          <a:bodyPr lIns="91425" tIns="91425" rIns="91425" bIns="91425" anchor="ctr" anchorCtr="0">
            <a:noAutofit/>
          </a:bodyPr>
          <a:lstStyle/>
          <a:p>
            <a:pPr lvl="0" algn="l" rtl="0">
              <a:spcBef>
                <a:spcPts val="0"/>
              </a:spcBef>
              <a:buNone/>
            </a:pPr>
            <a:r>
              <a:rPr lang="it" u="sng"/>
              <a:t>La morula attraverso un processo di mitosi diventa BLASTULA. </a:t>
            </a:r>
          </a:p>
          <a:p>
            <a:pPr lvl="0" rtl="0">
              <a:spcBef>
                <a:spcPts val="0"/>
              </a:spcBef>
              <a:buNone/>
            </a:pPr>
            <a:endParaRPr/>
          </a:p>
          <a:p>
            <a:pPr lvl="0" algn="l" rtl="0">
              <a:spcBef>
                <a:spcPts val="0"/>
              </a:spcBef>
              <a:buNone/>
            </a:pPr>
            <a:r>
              <a:rPr lang="it" u="sng"/>
              <a:t>Blastocisti</a:t>
            </a:r>
            <a:r>
              <a:rPr lang="it"/>
              <a:t>: stadio di blastula dell’embrione umano.</a:t>
            </a:r>
          </a:p>
          <a:p>
            <a:pPr>
              <a:spcBef>
                <a:spcPts val="0"/>
              </a:spcBef>
              <a:buNone/>
            </a:pPr>
            <a:endParaRPr/>
          </a:p>
        </p:txBody>
      </p:sp>
      <p:sp>
        <p:nvSpPr>
          <p:cNvPr id="82" name="Shape 82"/>
          <p:cNvSpPr txBox="1">
            <a:spLocks noGrp="1"/>
          </p:cNvSpPr>
          <p:nvPr>
            <p:ph type="title"/>
          </p:nvPr>
        </p:nvSpPr>
        <p:spPr>
          <a:xfrm>
            <a:off x="305925" y="106925"/>
            <a:ext cx="8380800" cy="1093199"/>
          </a:xfrm>
          <a:prstGeom prst="rect">
            <a:avLst/>
          </a:prstGeom>
        </p:spPr>
        <p:txBody>
          <a:bodyPr lIns="91425" tIns="91425" rIns="91425" bIns="91425" anchor="b" anchorCtr="0">
            <a:noAutofit/>
          </a:bodyPr>
          <a:lstStyle/>
          <a:p>
            <a:pPr>
              <a:spcBef>
                <a:spcPts val="0"/>
              </a:spcBef>
              <a:buNone/>
            </a:pPr>
            <a:r>
              <a:rPr lang="it"/>
              <a:t>BLASTOCISTI</a:t>
            </a:r>
          </a:p>
        </p:txBody>
      </p:sp>
      <p:pic>
        <p:nvPicPr>
          <p:cNvPr id="83" name="Shape 83"/>
          <p:cNvPicPr preferRelativeResize="0"/>
          <p:nvPr/>
        </p:nvPicPr>
        <p:blipFill>
          <a:blip r:embed="rId3"/>
          <a:stretch>
            <a:fillRect/>
          </a:stretch>
        </p:blipFill>
        <p:spPr>
          <a:xfrm>
            <a:off x="4942475" y="2650075"/>
            <a:ext cx="2746050" cy="2162175"/>
          </a:xfrm>
          <a:prstGeom prst="rect">
            <a:avLst/>
          </a:prstGeom>
          <a:noFill/>
          <a:ln>
            <a:noFill/>
          </a:ln>
        </p:spPr>
      </p:pic>
      <p:pic>
        <p:nvPicPr>
          <p:cNvPr id="84" name="Shape 84"/>
          <p:cNvPicPr preferRelativeResize="0"/>
          <p:nvPr/>
        </p:nvPicPr>
        <p:blipFill>
          <a:blip r:embed="rId4"/>
          <a:stretch>
            <a:fillRect/>
          </a:stretch>
        </p:blipFill>
        <p:spPr>
          <a:xfrm>
            <a:off x="4942475" y="411575"/>
            <a:ext cx="3557399" cy="197095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305925" y="1882950"/>
            <a:ext cx="4217399" cy="2352900"/>
          </a:xfrm>
          <a:prstGeom prst="rect">
            <a:avLst/>
          </a:prstGeom>
        </p:spPr>
        <p:txBody>
          <a:bodyPr lIns="91425" tIns="91425" rIns="91425" bIns="91425" anchor="ctr" anchorCtr="0">
            <a:noAutofit/>
          </a:bodyPr>
          <a:lstStyle/>
          <a:p>
            <a:pPr rtl="0">
              <a:spcBef>
                <a:spcPts val="0"/>
              </a:spcBef>
              <a:buNone/>
            </a:pPr>
            <a:r>
              <a:rPr lang="it" sz="2400"/>
              <a:t>Formazione del </a:t>
            </a:r>
            <a:r>
              <a:rPr lang="it" sz="2400" u="sng"/>
              <a:t>blastoporo</a:t>
            </a:r>
            <a:r>
              <a:rPr lang="it" sz="2400"/>
              <a:t>.</a:t>
            </a:r>
          </a:p>
          <a:p>
            <a:pPr lvl="0" rtl="0">
              <a:spcBef>
                <a:spcPts val="0"/>
              </a:spcBef>
              <a:buNone/>
            </a:pPr>
            <a:endParaRPr sz="2400"/>
          </a:p>
          <a:p>
            <a:pPr lvl="0" rtl="0">
              <a:spcBef>
                <a:spcPts val="0"/>
              </a:spcBef>
              <a:buNone/>
            </a:pPr>
            <a:r>
              <a:rPr lang="it" sz="2400"/>
              <a:t>Formazione di ulteriori due strati, da ognuno di questi </a:t>
            </a:r>
            <a:r>
              <a:rPr lang="it" sz="2400" u="sng"/>
              <a:t>tre foglietti</a:t>
            </a:r>
            <a:r>
              <a:rPr lang="it" sz="2400"/>
              <a:t> si formeranno diverse parti del corpo.</a:t>
            </a:r>
          </a:p>
          <a:p>
            <a:pPr>
              <a:spcBef>
                <a:spcPts val="0"/>
              </a:spcBef>
              <a:buNone/>
            </a:pPr>
            <a:endParaRPr/>
          </a:p>
        </p:txBody>
      </p:sp>
      <p:sp>
        <p:nvSpPr>
          <p:cNvPr id="90" name="Shape 90"/>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spcBef>
                <a:spcPts val="0"/>
              </a:spcBef>
              <a:buNone/>
            </a:pPr>
            <a:r>
              <a:rPr lang="it"/>
              <a:t>GASTRULAZIONE</a:t>
            </a:r>
          </a:p>
        </p:txBody>
      </p:sp>
      <p:pic>
        <p:nvPicPr>
          <p:cNvPr id="91" name="Shape 91"/>
          <p:cNvPicPr preferRelativeResize="0"/>
          <p:nvPr/>
        </p:nvPicPr>
        <p:blipFill>
          <a:blip r:embed="rId3"/>
          <a:stretch>
            <a:fillRect/>
          </a:stretch>
        </p:blipFill>
        <p:spPr>
          <a:xfrm>
            <a:off x="4992600" y="1453850"/>
            <a:ext cx="3980300" cy="32110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599400" y="1387175"/>
            <a:ext cx="7945200" cy="3104100"/>
          </a:xfrm>
          <a:prstGeom prst="rect">
            <a:avLst/>
          </a:prstGeom>
        </p:spPr>
        <p:txBody>
          <a:bodyPr lIns="91425" tIns="91425" rIns="91425" bIns="91425" anchor="ctr" anchorCtr="0">
            <a:noAutofit/>
          </a:bodyPr>
          <a:lstStyle/>
          <a:p>
            <a:pPr lvl="0" algn="l" rtl="0">
              <a:spcBef>
                <a:spcPts val="0"/>
              </a:spcBef>
              <a:buNone/>
            </a:pPr>
            <a:r>
              <a:rPr lang="it"/>
              <a:t>- Neurulazione</a:t>
            </a:r>
          </a:p>
          <a:p>
            <a:pPr lvl="0" algn="l" rtl="0">
              <a:spcBef>
                <a:spcPts val="0"/>
              </a:spcBef>
              <a:buNone/>
            </a:pPr>
            <a:r>
              <a:rPr lang="it"/>
              <a:t>- Formazione della placca neurale (o piastra neurale)</a:t>
            </a:r>
          </a:p>
          <a:p>
            <a:pPr lvl="0" rtl="0">
              <a:spcBef>
                <a:spcPts val="0"/>
              </a:spcBef>
              <a:buNone/>
            </a:pPr>
            <a:endParaRPr/>
          </a:p>
          <a:p>
            <a:pPr lvl="0" algn="l" rtl="0">
              <a:spcBef>
                <a:spcPts val="0"/>
              </a:spcBef>
              <a:buNone/>
            </a:pPr>
            <a:r>
              <a:rPr lang="it" b="1">
                <a:solidFill>
                  <a:srgbClr val="FF0000"/>
                </a:solidFill>
              </a:rPr>
              <a:t>- Dal tubo neurale:</a:t>
            </a:r>
            <a:r>
              <a:rPr lang="it">
                <a:solidFill>
                  <a:srgbClr val="FF0000"/>
                </a:solidFill>
              </a:rPr>
              <a:t> cervello, midollo spinale.</a:t>
            </a:r>
          </a:p>
          <a:p>
            <a:pPr algn="l">
              <a:spcBef>
                <a:spcPts val="0"/>
              </a:spcBef>
              <a:buNone/>
            </a:pPr>
            <a:r>
              <a:rPr lang="it" b="1">
                <a:solidFill>
                  <a:srgbClr val="FF0000"/>
                </a:solidFill>
              </a:rPr>
              <a:t>- Dalla notocorda:</a:t>
            </a:r>
            <a:r>
              <a:rPr lang="it">
                <a:solidFill>
                  <a:srgbClr val="FF0000"/>
                </a:solidFill>
              </a:rPr>
              <a:t> colonna vertebrale.</a:t>
            </a:r>
          </a:p>
        </p:txBody>
      </p:sp>
      <p:sp>
        <p:nvSpPr>
          <p:cNvPr id="97" name="Shape 97"/>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lvl="0" rtl="0">
              <a:spcBef>
                <a:spcPts val="0"/>
              </a:spcBef>
              <a:buNone/>
            </a:pPr>
            <a:r>
              <a:rPr lang="it"/>
              <a:t>              ORGANOGENESI</a:t>
            </a:r>
          </a:p>
        </p:txBody>
      </p:sp>
    </p:spTree>
  </p:cSld>
  <p:clrMapOvr>
    <a:masterClrMapping/>
  </p:clrMapOvr>
  <p:transition spd="slow">
    <p:cut/>
  </p:transition>
</p:sld>
</file>

<file path=ppt/theme/theme1.xml><?xml version="1.0" encoding="utf-8"?>
<a:theme xmlns:a="http://schemas.openxmlformats.org/drawingml/2006/main"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605</Words>
  <Application>Microsoft Office PowerPoint</Application>
  <PresentationFormat>Presentazione su schermo (16:9)</PresentationFormat>
  <Paragraphs>116</Paragraphs>
  <Slides>18</Slides>
  <Notes>18</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wave</vt:lpstr>
      <vt:lpstr>14 MARZO UNISTEM DAY 2014</vt:lpstr>
      <vt:lpstr>CELLULA STAMINALE PLURIPOTENTE INDOTTA</vt:lpstr>
      <vt:lpstr>Diapositiva 3</vt:lpstr>
      <vt:lpstr>Diapositiva 4</vt:lpstr>
      <vt:lpstr>SVILUPPO EMBRIONALE (Daria Schillaci)</vt:lpstr>
      <vt:lpstr>   SEGMENTAZIONE</vt:lpstr>
      <vt:lpstr>BLASTOCISTI</vt:lpstr>
      <vt:lpstr>GASTRULAZIONE</vt:lpstr>
      <vt:lpstr>              ORGANOGENESI</vt:lpstr>
      <vt:lpstr>Diapositiva 10</vt:lpstr>
      <vt:lpstr>            DIFFERENZIAMENTO</vt:lpstr>
      <vt:lpstr>Diapositiva 12</vt:lpstr>
      <vt:lpstr>STAMINALI DEL CUORE</vt:lpstr>
      <vt:lpstr>Diapositiva 14</vt:lpstr>
      <vt:lpstr>Diapositiva 15</vt:lpstr>
      <vt:lpstr>LA LEGGE IN EUROPA</vt:lpstr>
      <vt:lpstr>                  LA LEGGE IN ITALIA </vt:lpstr>
      <vt:lpstr>CANNATA CECILIA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MARZO UNISTEM DAY 2014</dc:title>
  <cp:lastModifiedBy>SONY</cp:lastModifiedBy>
  <cp:revision>1</cp:revision>
  <dcterms:modified xsi:type="dcterms:W3CDTF">2014-06-12T15:40:55Z</dcterms:modified>
</cp:coreProperties>
</file>