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74" r:id="rId5"/>
    <p:sldId id="277" r:id="rId6"/>
    <p:sldId id="278" r:id="rId7"/>
    <p:sldId id="258" r:id="rId8"/>
    <p:sldId id="271" r:id="rId9"/>
    <p:sldId id="259" r:id="rId10"/>
    <p:sldId id="270" r:id="rId11"/>
    <p:sldId id="268" r:id="rId12"/>
    <p:sldId id="269" r:id="rId13"/>
    <p:sldId id="273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99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RIENTAMENTO%20UNIVERSITARIO\PREFERENZ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RIENTAMENTO%20UNIVERSITARIO\PREFERENZ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RIENTAMENTO%20UNIVERSITARIO\PREFERENZ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RIENTAMENTO%20UNIVERSITARIO\orientamento_universitari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RIENTAMENTO%20UNIVERSITARIO\orientamento_universitar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.27826103834738825"/>
          <c:y val="0.40733590733590752"/>
          <c:w val="0.44472076664448701"/>
          <c:h val="0.27413127413127414"/>
        </c:manualLayout>
      </c:layout>
      <c:pie3DChart>
        <c:varyColors val="1"/>
        <c:ser>
          <c:idx val="0"/>
          <c:order val="0"/>
          <c:tx>
            <c:strRef>
              <c:f>'PREFERENZA 1'!$A$2</c:f>
              <c:strCache>
                <c:ptCount val="1"/>
                <c:pt idx="0">
                  <c:v>PREFERENZA 1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CatName val="1"/>
            <c:showPercent val="1"/>
            <c:separator> </c:separator>
            <c:showLeaderLines val="1"/>
          </c:dLbls>
          <c:cat>
            <c:strRef>
              <c:f>'PREFERENZA 1'!$B$1:$L$1</c:f>
              <c:strCache>
                <c:ptCount val="11"/>
                <c:pt idx="0">
                  <c:v>Sc. Politiche</c:v>
                </c:pt>
                <c:pt idx="1">
                  <c:v>Economia</c:v>
                </c:pt>
                <c:pt idx="2">
                  <c:v>Giurisprudenza</c:v>
                </c:pt>
                <c:pt idx="3">
                  <c:v>Medicina</c:v>
                </c:pt>
                <c:pt idx="4">
                  <c:v>Architettura</c:v>
                </c:pt>
                <c:pt idx="5">
                  <c:v>Ingegneria</c:v>
                </c:pt>
                <c:pt idx="6">
                  <c:v>Lettere e filosofia</c:v>
                </c:pt>
                <c:pt idx="7">
                  <c:v>Farmacia</c:v>
                </c:pt>
                <c:pt idx="8">
                  <c:v>Agraria</c:v>
                </c:pt>
                <c:pt idx="9">
                  <c:v>Scienze MM.FF.NN.</c:v>
                </c:pt>
                <c:pt idx="10">
                  <c:v>Altro</c:v>
                </c:pt>
              </c:strCache>
            </c:strRef>
          </c:cat>
          <c:val>
            <c:numRef>
              <c:f>'PREFERENZA 1'!$B$2:$L$2</c:f>
              <c:numCache>
                <c:formatCode>General</c:formatCode>
                <c:ptCount val="11"/>
                <c:pt idx="0">
                  <c:v>9</c:v>
                </c:pt>
                <c:pt idx="1">
                  <c:v>13</c:v>
                </c:pt>
                <c:pt idx="2">
                  <c:v>39</c:v>
                </c:pt>
                <c:pt idx="3">
                  <c:v>40</c:v>
                </c:pt>
                <c:pt idx="4">
                  <c:v>7</c:v>
                </c:pt>
                <c:pt idx="5">
                  <c:v>12</c:v>
                </c:pt>
                <c:pt idx="6">
                  <c:v>24</c:v>
                </c:pt>
                <c:pt idx="7">
                  <c:v>1</c:v>
                </c:pt>
                <c:pt idx="8">
                  <c:v>2</c:v>
                </c:pt>
                <c:pt idx="9">
                  <c:v>6</c:v>
                </c:pt>
                <c:pt idx="10">
                  <c:v>12</c:v>
                </c:pt>
              </c:numCache>
            </c:numRef>
          </c:val>
        </c:ser>
        <c:dLbls/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.28055593608389767"/>
          <c:y val="0.42094861660079058"/>
          <c:w val="0.44027837494354238"/>
          <c:h val="0.24703557312252972"/>
        </c:manualLayout>
      </c:layout>
      <c:pie3DChart>
        <c:varyColors val="1"/>
        <c:ser>
          <c:idx val="0"/>
          <c:order val="0"/>
          <c:tx>
            <c:strRef>
              <c:f>'PREFERENZA 2'!$A$2</c:f>
              <c:strCache>
                <c:ptCount val="1"/>
                <c:pt idx="0">
                  <c:v>PREFERENZA 2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CatName val="1"/>
            <c:showPercent val="1"/>
            <c:separator> </c:separator>
            <c:showLeaderLines val="1"/>
          </c:dLbls>
          <c:cat>
            <c:strRef>
              <c:f>'PREFERENZA 2'!$B$1:$L$1</c:f>
              <c:strCache>
                <c:ptCount val="11"/>
                <c:pt idx="0">
                  <c:v>Sc. Politiche</c:v>
                </c:pt>
                <c:pt idx="1">
                  <c:v>Economia</c:v>
                </c:pt>
                <c:pt idx="2">
                  <c:v>Giurisprudenza</c:v>
                </c:pt>
                <c:pt idx="3">
                  <c:v>Medicina</c:v>
                </c:pt>
                <c:pt idx="4">
                  <c:v>Architettura</c:v>
                </c:pt>
                <c:pt idx="5">
                  <c:v>Ingegneria</c:v>
                </c:pt>
                <c:pt idx="6">
                  <c:v>Lettere e filosofia</c:v>
                </c:pt>
                <c:pt idx="7">
                  <c:v>Farmacia</c:v>
                </c:pt>
                <c:pt idx="8">
                  <c:v>Agraria</c:v>
                </c:pt>
                <c:pt idx="9">
                  <c:v>Scienze MM.FF.NN.</c:v>
                </c:pt>
                <c:pt idx="10">
                  <c:v>Altro</c:v>
                </c:pt>
              </c:strCache>
            </c:strRef>
          </c:cat>
          <c:val>
            <c:numRef>
              <c:f>'PREFERENZA 2'!$B$2:$L$2</c:f>
              <c:numCache>
                <c:formatCode>General</c:formatCode>
                <c:ptCount val="11"/>
                <c:pt idx="0">
                  <c:v>20</c:v>
                </c:pt>
                <c:pt idx="1">
                  <c:v>10</c:v>
                </c:pt>
                <c:pt idx="2">
                  <c:v>20</c:v>
                </c:pt>
                <c:pt idx="3">
                  <c:v>20</c:v>
                </c:pt>
                <c:pt idx="4">
                  <c:v>13</c:v>
                </c:pt>
                <c:pt idx="5">
                  <c:v>9</c:v>
                </c:pt>
                <c:pt idx="6">
                  <c:v>18</c:v>
                </c:pt>
                <c:pt idx="7">
                  <c:v>16</c:v>
                </c:pt>
                <c:pt idx="8">
                  <c:v>1</c:v>
                </c:pt>
                <c:pt idx="9">
                  <c:v>16</c:v>
                </c:pt>
                <c:pt idx="10">
                  <c:v>13</c:v>
                </c:pt>
              </c:numCache>
            </c:numRef>
          </c:val>
        </c:ser>
        <c:dLbls/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.28497427350724713"/>
          <c:y val="0.3895491453908404"/>
          <c:w val="0.43134742308142365"/>
          <c:h val="0.31353955604628575"/>
        </c:manualLayout>
      </c:layout>
      <c:pie3DChart>
        <c:varyColors val="1"/>
        <c:ser>
          <c:idx val="0"/>
          <c:order val="0"/>
          <c:tx>
            <c:strRef>
              <c:f>'PREFERENZA 3'!$A$2</c:f>
              <c:strCache>
                <c:ptCount val="1"/>
                <c:pt idx="0">
                  <c:v>PREFERENZA 3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CatName val="1"/>
            <c:showPercent val="1"/>
            <c:separator> </c:separator>
            <c:showLeaderLines val="1"/>
          </c:dLbls>
          <c:cat>
            <c:strRef>
              <c:f>'PREFERENZA 3'!$B$1:$L$1</c:f>
              <c:strCache>
                <c:ptCount val="11"/>
                <c:pt idx="0">
                  <c:v>Sc. Politiche</c:v>
                </c:pt>
                <c:pt idx="1">
                  <c:v>Economia</c:v>
                </c:pt>
                <c:pt idx="2">
                  <c:v>Giurisprudenza</c:v>
                </c:pt>
                <c:pt idx="3">
                  <c:v>Medicina</c:v>
                </c:pt>
                <c:pt idx="4">
                  <c:v>Architettura</c:v>
                </c:pt>
                <c:pt idx="5">
                  <c:v>Ingegneria</c:v>
                </c:pt>
                <c:pt idx="6">
                  <c:v>Lettere e filosofia</c:v>
                </c:pt>
                <c:pt idx="7">
                  <c:v>Farmacia</c:v>
                </c:pt>
                <c:pt idx="8">
                  <c:v>Agraria</c:v>
                </c:pt>
                <c:pt idx="9">
                  <c:v>Scienze MM.FF.NN.</c:v>
                </c:pt>
                <c:pt idx="10">
                  <c:v>Altro</c:v>
                </c:pt>
              </c:strCache>
            </c:strRef>
          </c:cat>
          <c:val>
            <c:numRef>
              <c:f>'PREFERENZA 3'!$B$2:$L$2</c:f>
              <c:numCache>
                <c:formatCode>General</c:formatCode>
                <c:ptCount val="11"/>
                <c:pt idx="0">
                  <c:v>25</c:v>
                </c:pt>
                <c:pt idx="1">
                  <c:v>21</c:v>
                </c:pt>
                <c:pt idx="2">
                  <c:v>11</c:v>
                </c:pt>
                <c:pt idx="3">
                  <c:v>12</c:v>
                </c:pt>
                <c:pt idx="4">
                  <c:v>10</c:v>
                </c:pt>
                <c:pt idx="5">
                  <c:v>8</c:v>
                </c:pt>
                <c:pt idx="6">
                  <c:v>13</c:v>
                </c:pt>
                <c:pt idx="7">
                  <c:v>12</c:v>
                </c:pt>
                <c:pt idx="8">
                  <c:v>2</c:v>
                </c:pt>
                <c:pt idx="9">
                  <c:v>12</c:v>
                </c:pt>
                <c:pt idx="10">
                  <c:v>13</c:v>
                </c:pt>
              </c:numCache>
            </c:numRef>
          </c:val>
        </c:ser>
        <c:dLbls/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9397200349956259E-2"/>
          <c:y val="4.0580172621812814E-2"/>
          <c:w val="0.83614130693148681"/>
          <c:h val="0.72248890114118669"/>
        </c:manualLayout>
      </c:layout>
      <c:bar3DChart>
        <c:barDir val="col"/>
        <c:grouping val="stacked"/>
        <c:ser>
          <c:idx val="0"/>
          <c:order val="0"/>
          <c:tx>
            <c:strRef>
              <c:f>Distribuzione!$A$2</c:f>
              <c:strCache>
                <c:ptCount val="1"/>
                <c:pt idx="0">
                  <c:v>PREFERENZA 1</c:v>
                </c:pt>
              </c:strCache>
            </c:strRef>
          </c:tx>
          <c:cat>
            <c:strRef>
              <c:f>Distribuzione!$B$1:$L$1</c:f>
              <c:strCache>
                <c:ptCount val="11"/>
                <c:pt idx="0">
                  <c:v>SC. POLITICHE</c:v>
                </c:pt>
                <c:pt idx="1">
                  <c:v>ECONOMIA</c:v>
                </c:pt>
                <c:pt idx="2">
                  <c:v>GIURISPRUDENZA</c:v>
                </c:pt>
                <c:pt idx="3">
                  <c:v>MED. E CHIRUGIA</c:v>
                </c:pt>
                <c:pt idx="4">
                  <c:v>ARCHITETTURA</c:v>
                </c:pt>
                <c:pt idx="5">
                  <c:v>INGEGNERIA</c:v>
                </c:pt>
                <c:pt idx="6">
                  <c:v>LETTERE E FILOSOFIA</c:v>
                </c:pt>
                <c:pt idx="7">
                  <c:v>FARMACIA</c:v>
                </c:pt>
                <c:pt idx="8">
                  <c:v>AGRARIA</c:v>
                </c:pt>
                <c:pt idx="9">
                  <c:v>SCIENZE MM. FF. NN.</c:v>
                </c:pt>
                <c:pt idx="10">
                  <c:v>ALTRO</c:v>
                </c:pt>
              </c:strCache>
            </c:strRef>
          </c:cat>
          <c:val>
            <c:numRef>
              <c:f>Distribuzione!$B$2:$L$2</c:f>
              <c:numCache>
                <c:formatCode>General</c:formatCode>
                <c:ptCount val="11"/>
                <c:pt idx="0">
                  <c:v>9</c:v>
                </c:pt>
                <c:pt idx="1">
                  <c:v>13</c:v>
                </c:pt>
                <c:pt idx="2">
                  <c:v>39</c:v>
                </c:pt>
                <c:pt idx="3">
                  <c:v>40</c:v>
                </c:pt>
                <c:pt idx="4">
                  <c:v>7</c:v>
                </c:pt>
                <c:pt idx="5">
                  <c:v>12</c:v>
                </c:pt>
                <c:pt idx="6">
                  <c:v>24</c:v>
                </c:pt>
                <c:pt idx="7">
                  <c:v>1</c:v>
                </c:pt>
                <c:pt idx="8">
                  <c:v>2</c:v>
                </c:pt>
                <c:pt idx="9">
                  <c:v>6</c:v>
                </c:pt>
                <c:pt idx="10">
                  <c:v>12</c:v>
                </c:pt>
              </c:numCache>
            </c:numRef>
          </c:val>
        </c:ser>
        <c:ser>
          <c:idx val="1"/>
          <c:order val="1"/>
          <c:tx>
            <c:strRef>
              <c:f>Distribuzione!$A$3</c:f>
              <c:strCache>
                <c:ptCount val="1"/>
                <c:pt idx="0">
                  <c:v>PREFERENZA 2</c:v>
                </c:pt>
              </c:strCache>
            </c:strRef>
          </c:tx>
          <c:cat>
            <c:strRef>
              <c:f>Distribuzione!$B$1:$L$1</c:f>
              <c:strCache>
                <c:ptCount val="11"/>
                <c:pt idx="0">
                  <c:v>SC. POLITICHE</c:v>
                </c:pt>
                <c:pt idx="1">
                  <c:v>ECONOMIA</c:v>
                </c:pt>
                <c:pt idx="2">
                  <c:v>GIURISPRUDENZA</c:v>
                </c:pt>
                <c:pt idx="3">
                  <c:v>MED. E CHIRUGIA</c:v>
                </c:pt>
                <c:pt idx="4">
                  <c:v>ARCHITETTURA</c:v>
                </c:pt>
                <c:pt idx="5">
                  <c:v>INGEGNERIA</c:v>
                </c:pt>
                <c:pt idx="6">
                  <c:v>LETTERE E FILOSOFIA</c:v>
                </c:pt>
                <c:pt idx="7">
                  <c:v>FARMACIA</c:v>
                </c:pt>
                <c:pt idx="8">
                  <c:v>AGRARIA</c:v>
                </c:pt>
                <c:pt idx="9">
                  <c:v>SCIENZE MM. FF. NN.</c:v>
                </c:pt>
                <c:pt idx="10">
                  <c:v>ALTRO</c:v>
                </c:pt>
              </c:strCache>
            </c:strRef>
          </c:cat>
          <c:val>
            <c:numRef>
              <c:f>Distribuzione!$B$3:$L$3</c:f>
              <c:numCache>
                <c:formatCode>General</c:formatCode>
                <c:ptCount val="11"/>
                <c:pt idx="0">
                  <c:v>20</c:v>
                </c:pt>
                <c:pt idx="1">
                  <c:v>10</c:v>
                </c:pt>
                <c:pt idx="2">
                  <c:v>20</c:v>
                </c:pt>
                <c:pt idx="3">
                  <c:v>20</c:v>
                </c:pt>
                <c:pt idx="4">
                  <c:v>13</c:v>
                </c:pt>
                <c:pt idx="5">
                  <c:v>9</c:v>
                </c:pt>
                <c:pt idx="6">
                  <c:v>18</c:v>
                </c:pt>
                <c:pt idx="7">
                  <c:v>16</c:v>
                </c:pt>
                <c:pt idx="8">
                  <c:v>1</c:v>
                </c:pt>
                <c:pt idx="9">
                  <c:v>16</c:v>
                </c:pt>
                <c:pt idx="10">
                  <c:v>13</c:v>
                </c:pt>
              </c:numCache>
            </c:numRef>
          </c:val>
        </c:ser>
        <c:ser>
          <c:idx val="2"/>
          <c:order val="2"/>
          <c:tx>
            <c:strRef>
              <c:f>Distribuzione!$A$4</c:f>
              <c:strCache>
                <c:ptCount val="1"/>
                <c:pt idx="0">
                  <c:v>PREFERENZA 3</c:v>
                </c:pt>
              </c:strCache>
            </c:strRef>
          </c:tx>
          <c:cat>
            <c:strRef>
              <c:f>Distribuzione!$B$1:$L$1</c:f>
              <c:strCache>
                <c:ptCount val="11"/>
                <c:pt idx="0">
                  <c:v>SC. POLITICHE</c:v>
                </c:pt>
                <c:pt idx="1">
                  <c:v>ECONOMIA</c:v>
                </c:pt>
                <c:pt idx="2">
                  <c:v>GIURISPRUDENZA</c:v>
                </c:pt>
                <c:pt idx="3">
                  <c:v>MED. E CHIRUGIA</c:v>
                </c:pt>
                <c:pt idx="4">
                  <c:v>ARCHITETTURA</c:v>
                </c:pt>
                <c:pt idx="5">
                  <c:v>INGEGNERIA</c:v>
                </c:pt>
                <c:pt idx="6">
                  <c:v>LETTERE E FILOSOFIA</c:v>
                </c:pt>
                <c:pt idx="7">
                  <c:v>FARMACIA</c:v>
                </c:pt>
                <c:pt idx="8">
                  <c:v>AGRARIA</c:v>
                </c:pt>
                <c:pt idx="9">
                  <c:v>SCIENZE MM. FF. NN.</c:v>
                </c:pt>
                <c:pt idx="10">
                  <c:v>ALTRO</c:v>
                </c:pt>
              </c:strCache>
            </c:strRef>
          </c:cat>
          <c:val>
            <c:numRef>
              <c:f>Distribuzione!$B$4:$L$4</c:f>
              <c:numCache>
                <c:formatCode>General</c:formatCode>
                <c:ptCount val="11"/>
                <c:pt idx="0">
                  <c:v>25</c:v>
                </c:pt>
                <c:pt idx="1">
                  <c:v>21</c:v>
                </c:pt>
                <c:pt idx="2">
                  <c:v>11</c:v>
                </c:pt>
                <c:pt idx="3">
                  <c:v>12</c:v>
                </c:pt>
                <c:pt idx="4">
                  <c:v>10</c:v>
                </c:pt>
                <c:pt idx="5">
                  <c:v>8</c:v>
                </c:pt>
                <c:pt idx="6">
                  <c:v>13</c:v>
                </c:pt>
                <c:pt idx="7">
                  <c:v>12</c:v>
                </c:pt>
                <c:pt idx="8">
                  <c:v>2</c:v>
                </c:pt>
                <c:pt idx="9">
                  <c:v>12</c:v>
                </c:pt>
                <c:pt idx="10">
                  <c:v>13</c:v>
                </c:pt>
              </c:numCache>
            </c:numRef>
          </c:val>
        </c:ser>
        <c:dLbls>
          <c:showVal val="1"/>
        </c:dLbls>
        <c:gapWidth val="75"/>
        <c:shape val="box"/>
        <c:axId val="76727040"/>
        <c:axId val="76728576"/>
        <c:axId val="0"/>
      </c:bar3DChart>
      <c:catAx>
        <c:axId val="76727040"/>
        <c:scaling>
          <c:orientation val="minMax"/>
        </c:scaling>
        <c:axPos val="b"/>
        <c:majorTickMark val="none"/>
        <c:tickLblPos val="nextTo"/>
        <c:crossAx val="76728576"/>
        <c:crosses val="autoZero"/>
        <c:auto val="1"/>
        <c:lblAlgn val="ctr"/>
        <c:lblOffset val="100"/>
      </c:catAx>
      <c:valAx>
        <c:axId val="76728576"/>
        <c:scaling>
          <c:orientation val="minMax"/>
        </c:scaling>
        <c:axPos val="l"/>
        <c:numFmt formatCode="General" sourceLinked="1"/>
        <c:majorTickMark val="none"/>
        <c:tickLblPos val="nextTo"/>
        <c:crossAx val="76727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5140813648293967"/>
          <c:y val="0.32354421019368773"/>
          <c:w val="0.1319297900262468"/>
          <c:h val="0.37071141818432435"/>
        </c:manualLayout>
      </c:layout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685761154855637"/>
          <c:y val="1.0648148148148151E-2"/>
          <c:w val="0.79092016622922134"/>
          <c:h val="0.61203864100320793"/>
        </c:manualLayout>
      </c:layout>
      <c:bar3DChart>
        <c:barDir val="col"/>
        <c:grouping val="stacked"/>
        <c:ser>
          <c:idx val="0"/>
          <c:order val="0"/>
          <c:tx>
            <c:strRef>
              <c:f>Frequenza!$B$1</c:f>
              <c:strCache>
                <c:ptCount val="1"/>
                <c:pt idx="0">
                  <c:v>SC. POLITICHE</c:v>
                </c:pt>
              </c:strCache>
            </c:strRef>
          </c:tx>
          <c:cat>
            <c:strRef>
              <c:f>Frequenza!$A$2:$A$10</c:f>
              <c:strCache>
                <c:ptCount val="9"/>
                <c:pt idx="0">
                  <c:v>5B</c:v>
                </c:pt>
                <c:pt idx="1">
                  <c:v>5C</c:v>
                </c:pt>
                <c:pt idx="2">
                  <c:v>5D</c:v>
                </c:pt>
                <c:pt idx="3">
                  <c:v>5E</c:v>
                </c:pt>
                <c:pt idx="4">
                  <c:v>5F</c:v>
                </c:pt>
                <c:pt idx="5">
                  <c:v>5G</c:v>
                </c:pt>
                <c:pt idx="6">
                  <c:v>5H</c:v>
                </c:pt>
                <c:pt idx="7">
                  <c:v>5I</c:v>
                </c:pt>
                <c:pt idx="8">
                  <c:v>5L</c:v>
                </c:pt>
              </c:strCache>
            </c:strRef>
          </c:cat>
          <c:val>
            <c:numRef>
              <c:f>Frequenza!$B$2:$B$10</c:f>
              <c:numCache>
                <c:formatCode>General</c:formatCode>
                <c:ptCount val="9"/>
                <c:pt idx="0">
                  <c:v>16</c:v>
                </c:pt>
                <c:pt idx="1">
                  <c:v>3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</c:ser>
        <c:ser>
          <c:idx val="1"/>
          <c:order val="1"/>
          <c:tx>
            <c:strRef>
              <c:f>Frequenza!$C$1</c:f>
              <c:strCache>
                <c:ptCount val="1"/>
                <c:pt idx="0">
                  <c:v>ECONOMIA</c:v>
                </c:pt>
              </c:strCache>
            </c:strRef>
          </c:tx>
          <c:cat>
            <c:strRef>
              <c:f>Frequenza!$A$2:$A$10</c:f>
              <c:strCache>
                <c:ptCount val="9"/>
                <c:pt idx="0">
                  <c:v>5B</c:v>
                </c:pt>
                <c:pt idx="1">
                  <c:v>5C</c:v>
                </c:pt>
                <c:pt idx="2">
                  <c:v>5D</c:v>
                </c:pt>
                <c:pt idx="3">
                  <c:v>5E</c:v>
                </c:pt>
                <c:pt idx="4">
                  <c:v>5F</c:v>
                </c:pt>
                <c:pt idx="5">
                  <c:v>5G</c:v>
                </c:pt>
                <c:pt idx="6">
                  <c:v>5H</c:v>
                </c:pt>
                <c:pt idx="7">
                  <c:v>5I</c:v>
                </c:pt>
                <c:pt idx="8">
                  <c:v>5L</c:v>
                </c:pt>
              </c:strCache>
            </c:strRef>
          </c:cat>
          <c:val>
            <c:numRef>
              <c:f>Frequenza!$C$2:$C$10</c:f>
              <c:numCache>
                <c:formatCode>General</c:formatCode>
                <c:ptCount val="9"/>
                <c:pt idx="0">
                  <c:v>8</c:v>
                </c:pt>
                <c:pt idx="1">
                  <c:v>3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3</c:v>
                </c:pt>
                <c:pt idx="6">
                  <c:v>9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Frequenza!$D$1</c:f>
              <c:strCache>
                <c:ptCount val="1"/>
                <c:pt idx="0">
                  <c:v>GIURISPRUDENZA</c:v>
                </c:pt>
              </c:strCache>
            </c:strRef>
          </c:tx>
          <c:cat>
            <c:strRef>
              <c:f>Frequenza!$A$2:$A$10</c:f>
              <c:strCache>
                <c:ptCount val="9"/>
                <c:pt idx="0">
                  <c:v>5B</c:v>
                </c:pt>
                <c:pt idx="1">
                  <c:v>5C</c:v>
                </c:pt>
                <c:pt idx="2">
                  <c:v>5D</c:v>
                </c:pt>
                <c:pt idx="3">
                  <c:v>5E</c:v>
                </c:pt>
                <c:pt idx="4">
                  <c:v>5F</c:v>
                </c:pt>
                <c:pt idx="5">
                  <c:v>5G</c:v>
                </c:pt>
                <c:pt idx="6">
                  <c:v>5H</c:v>
                </c:pt>
                <c:pt idx="7">
                  <c:v>5I</c:v>
                </c:pt>
                <c:pt idx="8">
                  <c:v>5L</c:v>
                </c:pt>
              </c:strCache>
            </c:strRef>
          </c:cat>
          <c:val>
            <c:numRef>
              <c:f>Frequenza!$D$2:$D$10</c:f>
              <c:numCache>
                <c:formatCode>General</c:formatCode>
                <c:ptCount val="9"/>
                <c:pt idx="0">
                  <c:v>14</c:v>
                </c:pt>
                <c:pt idx="1">
                  <c:v>9</c:v>
                </c:pt>
                <c:pt idx="2">
                  <c:v>11</c:v>
                </c:pt>
                <c:pt idx="3">
                  <c:v>9</c:v>
                </c:pt>
                <c:pt idx="4">
                  <c:v>6</c:v>
                </c:pt>
                <c:pt idx="5">
                  <c:v>5</c:v>
                </c:pt>
                <c:pt idx="6">
                  <c:v>9</c:v>
                </c:pt>
                <c:pt idx="7">
                  <c:v>9</c:v>
                </c:pt>
                <c:pt idx="8">
                  <c:v>4</c:v>
                </c:pt>
              </c:numCache>
            </c:numRef>
          </c:val>
        </c:ser>
        <c:ser>
          <c:idx val="3"/>
          <c:order val="3"/>
          <c:tx>
            <c:strRef>
              <c:f>Frequenza!$E$1</c:f>
              <c:strCache>
                <c:ptCount val="1"/>
                <c:pt idx="0">
                  <c:v>MED. E CHIRUGIA</c:v>
                </c:pt>
              </c:strCache>
            </c:strRef>
          </c:tx>
          <c:cat>
            <c:strRef>
              <c:f>Frequenza!$A$2:$A$10</c:f>
              <c:strCache>
                <c:ptCount val="9"/>
                <c:pt idx="0">
                  <c:v>5B</c:v>
                </c:pt>
                <c:pt idx="1">
                  <c:v>5C</c:v>
                </c:pt>
                <c:pt idx="2">
                  <c:v>5D</c:v>
                </c:pt>
                <c:pt idx="3">
                  <c:v>5E</c:v>
                </c:pt>
                <c:pt idx="4">
                  <c:v>5F</c:v>
                </c:pt>
                <c:pt idx="5">
                  <c:v>5G</c:v>
                </c:pt>
                <c:pt idx="6">
                  <c:v>5H</c:v>
                </c:pt>
                <c:pt idx="7">
                  <c:v>5I</c:v>
                </c:pt>
                <c:pt idx="8">
                  <c:v>5L</c:v>
                </c:pt>
              </c:strCache>
            </c:strRef>
          </c:cat>
          <c:val>
            <c:numRef>
              <c:f>Frequenza!$E$2:$E$10</c:f>
              <c:numCache>
                <c:formatCode>General</c:formatCode>
                <c:ptCount val="9"/>
                <c:pt idx="0">
                  <c:v>7</c:v>
                </c:pt>
                <c:pt idx="1">
                  <c:v>6</c:v>
                </c:pt>
                <c:pt idx="2">
                  <c:v>13</c:v>
                </c:pt>
                <c:pt idx="3">
                  <c:v>5</c:v>
                </c:pt>
                <c:pt idx="4">
                  <c:v>12</c:v>
                </c:pt>
                <c:pt idx="5">
                  <c:v>14</c:v>
                </c:pt>
                <c:pt idx="6">
                  <c:v>6</c:v>
                </c:pt>
                <c:pt idx="7">
                  <c:v>8</c:v>
                </c:pt>
                <c:pt idx="8">
                  <c:v>8</c:v>
                </c:pt>
              </c:numCache>
            </c:numRef>
          </c:val>
        </c:ser>
        <c:ser>
          <c:idx val="4"/>
          <c:order val="4"/>
          <c:tx>
            <c:strRef>
              <c:f>Frequenza!$F$1</c:f>
              <c:strCache>
                <c:ptCount val="1"/>
                <c:pt idx="0">
                  <c:v>ARCHITETTURA</c:v>
                </c:pt>
              </c:strCache>
            </c:strRef>
          </c:tx>
          <c:cat>
            <c:strRef>
              <c:f>Frequenza!$A$2:$A$10</c:f>
              <c:strCache>
                <c:ptCount val="9"/>
                <c:pt idx="0">
                  <c:v>5B</c:v>
                </c:pt>
                <c:pt idx="1">
                  <c:v>5C</c:v>
                </c:pt>
                <c:pt idx="2">
                  <c:v>5D</c:v>
                </c:pt>
                <c:pt idx="3">
                  <c:v>5E</c:v>
                </c:pt>
                <c:pt idx="4">
                  <c:v>5F</c:v>
                </c:pt>
                <c:pt idx="5">
                  <c:v>5G</c:v>
                </c:pt>
                <c:pt idx="6">
                  <c:v>5H</c:v>
                </c:pt>
                <c:pt idx="7">
                  <c:v>5I</c:v>
                </c:pt>
                <c:pt idx="8">
                  <c:v>5L</c:v>
                </c:pt>
              </c:strCache>
            </c:strRef>
          </c:cat>
          <c:val>
            <c:numRef>
              <c:f>Frequenza!$F$2:$F$10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ser>
          <c:idx val="5"/>
          <c:order val="5"/>
          <c:tx>
            <c:strRef>
              <c:f>Frequenza!$G$1</c:f>
              <c:strCache>
                <c:ptCount val="1"/>
                <c:pt idx="0">
                  <c:v>INGEGNERIA</c:v>
                </c:pt>
              </c:strCache>
            </c:strRef>
          </c:tx>
          <c:cat>
            <c:strRef>
              <c:f>Frequenza!$A$2:$A$10</c:f>
              <c:strCache>
                <c:ptCount val="9"/>
                <c:pt idx="0">
                  <c:v>5B</c:v>
                </c:pt>
                <c:pt idx="1">
                  <c:v>5C</c:v>
                </c:pt>
                <c:pt idx="2">
                  <c:v>5D</c:v>
                </c:pt>
                <c:pt idx="3">
                  <c:v>5E</c:v>
                </c:pt>
                <c:pt idx="4">
                  <c:v>5F</c:v>
                </c:pt>
                <c:pt idx="5">
                  <c:v>5G</c:v>
                </c:pt>
                <c:pt idx="6">
                  <c:v>5H</c:v>
                </c:pt>
                <c:pt idx="7">
                  <c:v>5I</c:v>
                </c:pt>
                <c:pt idx="8">
                  <c:v>5L</c:v>
                </c:pt>
              </c:strCache>
            </c:strRef>
          </c:cat>
          <c:val>
            <c:numRef>
              <c:f>Frequenza!$G$2:$G$10</c:f>
              <c:numCache>
                <c:formatCode>General</c:formatCode>
                <c:ptCount val="9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10</c:v>
                </c:pt>
                <c:pt idx="6">
                  <c:v>6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ser>
          <c:idx val="6"/>
          <c:order val="6"/>
          <c:tx>
            <c:strRef>
              <c:f>Frequenza!$H$1</c:f>
              <c:strCache>
                <c:ptCount val="1"/>
                <c:pt idx="0">
                  <c:v>LETTERE E FILOSOFIA</c:v>
                </c:pt>
              </c:strCache>
            </c:strRef>
          </c:tx>
          <c:cat>
            <c:strRef>
              <c:f>Frequenza!$A$2:$A$10</c:f>
              <c:strCache>
                <c:ptCount val="9"/>
                <c:pt idx="0">
                  <c:v>5B</c:v>
                </c:pt>
                <c:pt idx="1">
                  <c:v>5C</c:v>
                </c:pt>
                <c:pt idx="2">
                  <c:v>5D</c:v>
                </c:pt>
                <c:pt idx="3">
                  <c:v>5E</c:v>
                </c:pt>
                <c:pt idx="4">
                  <c:v>5F</c:v>
                </c:pt>
                <c:pt idx="5">
                  <c:v>5G</c:v>
                </c:pt>
                <c:pt idx="6">
                  <c:v>5H</c:v>
                </c:pt>
                <c:pt idx="7">
                  <c:v>5I</c:v>
                </c:pt>
                <c:pt idx="8">
                  <c:v>5L</c:v>
                </c:pt>
              </c:strCache>
            </c:strRef>
          </c:cat>
          <c:val>
            <c:numRef>
              <c:f>Frequenza!$H$2:$H$10</c:f>
              <c:numCache>
                <c:formatCode>General</c:formatCode>
                <c:ptCount val="9"/>
                <c:pt idx="0">
                  <c:v>10</c:v>
                </c:pt>
                <c:pt idx="1">
                  <c:v>14</c:v>
                </c:pt>
                <c:pt idx="2">
                  <c:v>6</c:v>
                </c:pt>
                <c:pt idx="3">
                  <c:v>8</c:v>
                </c:pt>
                <c:pt idx="4">
                  <c:v>4</c:v>
                </c:pt>
                <c:pt idx="5">
                  <c:v>6</c:v>
                </c:pt>
                <c:pt idx="6">
                  <c:v>1</c:v>
                </c:pt>
                <c:pt idx="7">
                  <c:v>7</c:v>
                </c:pt>
                <c:pt idx="8">
                  <c:v>5</c:v>
                </c:pt>
              </c:numCache>
            </c:numRef>
          </c:val>
        </c:ser>
        <c:ser>
          <c:idx val="7"/>
          <c:order val="7"/>
          <c:tx>
            <c:strRef>
              <c:f>Frequenza!$I$1</c:f>
              <c:strCache>
                <c:ptCount val="1"/>
                <c:pt idx="0">
                  <c:v>FARMACIA</c:v>
                </c:pt>
              </c:strCache>
            </c:strRef>
          </c:tx>
          <c:cat>
            <c:strRef>
              <c:f>Frequenza!$A$2:$A$10</c:f>
              <c:strCache>
                <c:ptCount val="9"/>
                <c:pt idx="0">
                  <c:v>5B</c:v>
                </c:pt>
                <c:pt idx="1">
                  <c:v>5C</c:v>
                </c:pt>
                <c:pt idx="2">
                  <c:v>5D</c:v>
                </c:pt>
                <c:pt idx="3">
                  <c:v>5E</c:v>
                </c:pt>
                <c:pt idx="4">
                  <c:v>5F</c:v>
                </c:pt>
                <c:pt idx="5">
                  <c:v>5G</c:v>
                </c:pt>
                <c:pt idx="6">
                  <c:v>5H</c:v>
                </c:pt>
                <c:pt idx="7">
                  <c:v>5I</c:v>
                </c:pt>
                <c:pt idx="8">
                  <c:v>5L</c:v>
                </c:pt>
              </c:strCache>
            </c:strRef>
          </c:cat>
          <c:val>
            <c:numRef>
              <c:f>Frequenza!$I$2:$I$10</c:f>
              <c:numCache>
                <c:formatCode>General</c:formatCode>
                <c:ptCount val="9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5</c:v>
                </c:pt>
              </c:numCache>
            </c:numRef>
          </c:val>
        </c:ser>
        <c:ser>
          <c:idx val="8"/>
          <c:order val="8"/>
          <c:tx>
            <c:strRef>
              <c:f>Frequenza!$J$1</c:f>
              <c:strCache>
                <c:ptCount val="1"/>
                <c:pt idx="0">
                  <c:v>AGRARIA</c:v>
                </c:pt>
              </c:strCache>
            </c:strRef>
          </c:tx>
          <c:cat>
            <c:strRef>
              <c:f>Frequenza!$A$2:$A$10</c:f>
              <c:strCache>
                <c:ptCount val="9"/>
                <c:pt idx="0">
                  <c:v>5B</c:v>
                </c:pt>
                <c:pt idx="1">
                  <c:v>5C</c:v>
                </c:pt>
                <c:pt idx="2">
                  <c:v>5D</c:v>
                </c:pt>
                <c:pt idx="3">
                  <c:v>5E</c:v>
                </c:pt>
                <c:pt idx="4">
                  <c:v>5F</c:v>
                </c:pt>
                <c:pt idx="5">
                  <c:v>5G</c:v>
                </c:pt>
                <c:pt idx="6">
                  <c:v>5H</c:v>
                </c:pt>
                <c:pt idx="7">
                  <c:v>5I</c:v>
                </c:pt>
                <c:pt idx="8">
                  <c:v>5L</c:v>
                </c:pt>
              </c:strCache>
            </c:strRef>
          </c:cat>
          <c:val>
            <c:numRef>
              <c:f>Frequenza!$J$2:$J$10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9"/>
          <c:order val="9"/>
          <c:tx>
            <c:strRef>
              <c:f>Frequenza!$K$1</c:f>
              <c:strCache>
                <c:ptCount val="1"/>
                <c:pt idx="0">
                  <c:v>SCIENZE MM. FF. NN.</c:v>
                </c:pt>
              </c:strCache>
            </c:strRef>
          </c:tx>
          <c:cat>
            <c:strRef>
              <c:f>Frequenza!$A$2:$A$10</c:f>
              <c:strCache>
                <c:ptCount val="9"/>
                <c:pt idx="0">
                  <c:v>5B</c:v>
                </c:pt>
                <c:pt idx="1">
                  <c:v>5C</c:v>
                </c:pt>
                <c:pt idx="2">
                  <c:v>5D</c:v>
                </c:pt>
                <c:pt idx="3">
                  <c:v>5E</c:v>
                </c:pt>
                <c:pt idx="4">
                  <c:v>5F</c:v>
                </c:pt>
                <c:pt idx="5">
                  <c:v>5G</c:v>
                </c:pt>
                <c:pt idx="6">
                  <c:v>5H</c:v>
                </c:pt>
                <c:pt idx="7">
                  <c:v>5I</c:v>
                </c:pt>
                <c:pt idx="8">
                  <c:v>5L</c:v>
                </c:pt>
              </c:strCache>
            </c:strRef>
          </c:cat>
          <c:val>
            <c:numRef>
              <c:f>Frequenza!$K$2:$K$10</c:f>
              <c:numCache>
                <c:formatCode>General</c:formatCode>
                <c:ptCount val="9"/>
                <c:pt idx="1">
                  <c:v>1</c:v>
                </c:pt>
                <c:pt idx="2">
                  <c:v>7</c:v>
                </c:pt>
                <c:pt idx="3">
                  <c:v>1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8</c:v>
                </c:pt>
                <c:pt idx="8">
                  <c:v>8</c:v>
                </c:pt>
              </c:numCache>
            </c:numRef>
          </c:val>
        </c:ser>
        <c:ser>
          <c:idx val="10"/>
          <c:order val="10"/>
          <c:tx>
            <c:strRef>
              <c:f>Frequenza!$L$1</c:f>
              <c:strCache>
                <c:ptCount val="1"/>
                <c:pt idx="0">
                  <c:v>ALTRO</c:v>
                </c:pt>
              </c:strCache>
            </c:strRef>
          </c:tx>
          <c:cat>
            <c:strRef>
              <c:f>Frequenza!$A$2:$A$10</c:f>
              <c:strCache>
                <c:ptCount val="9"/>
                <c:pt idx="0">
                  <c:v>5B</c:v>
                </c:pt>
                <c:pt idx="1">
                  <c:v>5C</c:v>
                </c:pt>
                <c:pt idx="2">
                  <c:v>5D</c:v>
                </c:pt>
                <c:pt idx="3">
                  <c:v>5E</c:v>
                </c:pt>
                <c:pt idx="4">
                  <c:v>5F</c:v>
                </c:pt>
                <c:pt idx="5">
                  <c:v>5G</c:v>
                </c:pt>
                <c:pt idx="6">
                  <c:v>5H</c:v>
                </c:pt>
                <c:pt idx="7">
                  <c:v>5I</c:v>
                </c:pt>
                <c:pt idx="8">
                  <c:v>5L</c:v>
                </c:pt>
              </c:strCache>
            </c:strRef>
          </c:cat>
          <c:val>
            <c:numRef>
              <c:f>Frequenza!$L$2:$L$10</c:f>
              <c:numCache>
                <c:formatCode>General</c:formatCode>
                <c:ptCount val="9"/>
                <c:pt idx="0">
                  <c:v>0</c:v>
                </c:pt>
                <c:pt idx="1">
                  <c:v>4</c:v>
                </c:pt>
                <c:pt idx="3">
                  <c:v>11</c:v>
                </c:pt>
                <c:pt idx="4">
                  <c:v>1</c:v>
                </c:pt>
                <c:pt idx="6">
                  <c:v>1</c:v>
                </c:pt>
                <c:pt idx="7">
                  <c:v>12</c:v>
                </c:pt>
                <c:pt idx="8">
                  <c:v>12</c:v>
                </c:pt>
              </c:numCache>
            </c:numRef>
          </c:val>
        </c:ser>
        <c:dLbls/>
        <c:gapWidth val="95"/>
        <c:gapDepth val="95"/>
        <c:shape val="box"/>
        <c:axId val="76645888"/>
        <c:axId val="76647424"/>
        <c:axId val="0"/>
      </c:bar3DChart>
      <c:catAx>
        <c:axId val="76645888"/>
        <c:scaling>
          <c:orientation val="minMax"/>
        </c:scaling>
        <c:axPos val="b"/>
        <c:majorTickMark val="none"/>
        <c:tickLblPos val="nextTo"/>
        <c:crossAx val="76647424"/>
        <c:crosses val="autoZero"/>
        <c:auto val="1"/>
        <c:lblAlgn val="ctr"/>
        <c:lblOffset val="100"/>
      </c:catAx>
      <c:valAx>
        <c:axId val="766474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66458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C031AE6-5242-4906-A795-A2162C1C428B}" type="datetimeFigureOut">
              <a:rPr lang="it-IT" smtClean="0"/>
              <a:pPr/>
              <a:t>27/01/2014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C5E6D7-9BD5-4998-A62B-1E3C6513B9B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B0F0"/>
                </a:solidFill>
              </a:rPr>
              <a:t>   </a:t>
            </a:r>
            <a:r>
              <a:rPr lang="it-IT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Orientamento Universitario</a:t>
            </a:r>
            <a:br>
              <a:rPr lang="it-IT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it-IT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Liceo Classico Garibaldi 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https://encrypted-tbn1.gstatic.com/images?q=tbn:ANd9GcRCjjcz-oEZOPOn_C9doz53CRQJzq5vL52FzYH_OOHywtMLdd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39"/>
            <a:ext cx="6252233" cy="409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00B0F0"/>
                </a:solidFill>
              </a:rPr>
              <a:t>Calendario incontri orientamento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Tenuto conto delle indicazioni espresse dagli studenti delle V liceo</a:t>
            </a:r>
          </a:p>
          <a:p>
            <a:pPr algn="just"/>
            <a:r>
              <a:rPr lang="it-IT" dirty="0" smtClean="0"/>
              <a:t> Tenuto conto che numerosi corsi di laurea hanno anticipato le date dei test di ammissione selettivi </a:t>
            </a:r>
          </a:p>
          <a:p>
            <a:pPr marL="36576" indent="0" algn="ctr">
              <a:buNone/>
            </a:pPr>
            <a:r>
              <a:rPr lang="it-IT" sz="4000" b="1" dirty="0" smtClean="0">
                <a:solidFill>
                  <a:srgbClr val="00B0F0"/>
                </a:solidFill>
              </a:rPr>
              <a:t> è stato elaborato il seguente calendario articolato in due giornate</a:t>
            </a:r>
            <a:endParaRPr lang="it-IT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2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4724952"/>
              </p:ext>
            </p:extLst>
          </p:nvPr>
        </p:nvGraphicFramePr>
        <p:xfrm>
          <a:off x="323527" y="1268759"/>
          <a:ext cx="8352930" cy="4458624"/>
        </p:xfrm>
        <a:graphic>
          <a:graphicData uri="http://schemas.openxmlformats.org/drawingml/2006/table">
            <a:tbl>
              <a:tblPr firstRow="1" firstCol="1" bandRow="1"/>
              <a:tblGrid>
                <a:gridCol w="2784310"/>
                <a:gridCol w="2784310"/>
                <a:gridCol w="2784310"/>
              </a:tblGrid>
              <a:tr h="225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ORARIO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CORSO DI LAUREA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15:00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16:45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SCUOLA POLITECNICA (Agraria, Architettura, Ingegneria, Economia) dell’Università degli Studi di Palermo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Interverrà il presidente prof. F.Micari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 MAGNA – piano terra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675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15:45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16:45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MEDIAZIONE LINGUISTICA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Interverrà il prof. </a:t>
                      </a:r>
                      <a:r>
                        <a:rPr lang="it-IT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N.Serra</a:t>
                      </a: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Direttore Scuola Superiore Universitaria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 MULTIMEDIALE- piano terra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75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15.45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16:45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LETTERE E FILOSOFIA Università Degli Studi di  </a:t>
                      </a:r>
                      <a:r>
                        <a:rPr lang="it-IT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Palermo 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it-IT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interverrà il prof. Andrea Le Moli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 1° H – primo piano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30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16.00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ACCADEMIA DEL LUSSO</a:t>
                      </a:r>
                      <a:r>
                        <a:rPr lang="it-IT" sz="800">
                          <a:effectLst/>
                          <a:latin typeface="TTE5B497D8t00"/>
                          <a:ea typeface="Calibri"/>
                          <a:cs typeface="TTE5B497D8t00"/>
                        </a:rPr>
                        <a:t> (design, management, marketing e comunicazione)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Interverrà il prof. Catania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 3°M– primo piano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00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18:00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GIURISPRUDENZA E SCIENZE POLITICHE Università degli Studi di Palermo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Interverrà il prof. E.Camilleri Presidente del Consiglio del Corso di Laurea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 MAGNA – piano terra</a:t>
                      </a:r>
                      <a:endParaRPr lang="it-IT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50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18:00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PSICOLOGIA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Interverranno le </a:t>
                      </a:r>
                      <a:r>
                        <a:rPr lang="it-IT" sz="10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prof.sse</a:t>
                      </a:r>
                      <a:r>
                        <a:rPr lang="it-IT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it-IT" sz="10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Grutta</a:t>
                      </a:r>
                      <a:r>
                        <a:rPr lang="it-IT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 Zappulla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 MULTIMEDIALE-piano terra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03" marR="4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7" name="Casella di testo 1"/>
          <p:cNvSpPr txBox="1"/>
          <p:nvPr/>
        </p:nvSpPr>
        <p:spPr>
          <a:xfrm>
            <a:off x="827583" y="82613"/>
            <a:ext cx="7116445" cy="154618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340610" algn="l"/>
              </a:tabLst>
            </a:pPr>
            <a:r>
              <a:rPr lang="it-IT" sz="2600" b="1" u="sng" spc="5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ORIENTAMENTO CLASSI IV E </a:t>
            </a:r>
            <a:r>
              <a:rPr lang="it-IT" sz="2600" b="1" u="sng" spc="5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V</a:t>
            </a:r>
            <a:endParaRPr lang="it-IT" sz="1100" dirty="0" smtClean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340610" algn="l"/>
              </a:tabLst>
            </a:pPr>
            <a:r>
              <a:rPr lang="it-IT" sz="2600" b="1" spc="5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30/01/2014</a:t>
            </a:r>
            <a:endParaRPr lang="it-IT" sz="1100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71600" y="594928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</a:pPr>
            <a:r>
              <a:rPr lang="it-IT" altLang="it-IT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n.b.</a:t>
            </a:r>
            <a:r>
              <a:rPr lang="it-IT" altLang="it-IT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altLang="it-IT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Si raccomanda di osservare la MASSIMA PUNTUALITA’ al fine di garantire il corretto svolgimento delle varie sessioni di </a:t>
            </a:r>
            <a:r>
              <a:rPr lang="it-IT" altLang="it-IT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lavoro</a:t>
            </a:r>
            <a:endParaRPr lang="it-IT" altLang="it-IT" sz="2400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53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71600" y="6095037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</a:pPr>
            <a:r>
              <a:rPr lang="it-IT" altLang="it-IT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n.b.</a:t>
            </a:r>
            <a:r>
              <a:rPr lang="it-IT" altLang="it-IT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altLang="it-IT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Si raccomanda di osservare la MASSIMA PUNTUALITA’ al fine di garantire il corretto svolgimento delle varie sessioni di </a:t>
            </a:r>
            <a:r>
              <a:rPr lang="it-IT" altLang="it-IT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lavoro</a:t>
            </a:r>
            <a:endParaRPr lang="it-IT" altLang="it-IT" sz="2400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2504321"/>
              </p:ext>
            </p:extLst>
          </p:nvPr>
        </p:nvGraphicFramePr>
        <p:xfrm>
          <a:off x="467544" y="1625092"/>
          <a:ext cx="8208912" cy="4206968"/>
        </p:xfrm>
        <a:graphic>
          <a:graphicData uri="http://schemas.openxmlformats.org/drawingml/2006/table">
            <a:tbl>
              <a:tblPr firstRow="1" firstCol="1" bandRow="1"/>
              <a:tblGrid>
                <a:gridCol w="2736304"/>
                <a:gridCol w="2736304"/>
                <a:gridCol w="2736304"/>
              </a:tblGrid>
              <a:tr h="293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ORARIO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CORSO DI LAUREA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15:00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16:00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LUISS </a:t>
                      </a:r>
                      <a:r>
                        <a:rPr lang="it-IT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it-IT" sz="10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Libera Università Internazionale degli Studi Sociali sede Roma): 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corsi di laurea in Giurisprudenza, Scienze Politiche, Economia e Finanza; Impresa e Management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interverrà il </a:t>
                      </a:r>
                      <a:r>
                        <a:rPr lang="it-IT" sz="13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dott.Salemi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 MULTIMEDIALE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piano terra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3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15:15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SCIENZE BIOLOGICHE, BIOTECNOLOGIE, SCIENZE GEOLOGICHE  E FARMACIA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  3°M - primo piano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3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15.15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MATEMATICA, FISICA, INFORMATICA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 1°H – primo piano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94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16:00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MEDICINA e CHIRURGIA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interverrà il Prof. F.Vitale Presidente della Scuola di Medicina e Chirurgia dell’Università degli studi di Palermo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  MAGNA - piano terra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  <p:sp>
        <p:nvSpPr>
          <p:cNvPr id="6" name="Casella di testo 1"/>
          <p:cNvSpPr txBox="1"/>
          <p:nvPr/>
        </p:nvSpPr>
        <p:spPr>
          <a:xfrm>
            <a:off x="827583" y="82613"/>
            <a:ext cx="7116445" cy="154618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340610" algn="l"/>
              </a:tabLst>
            </a:pPr>
            <a:r>
              <a:rPr lang="it-IT" sz="2600" b="1" u="sng" spc="5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ORIENTAMENTO CLASSI IV E </a:t>
            </a:r>
            <a:r>
              <a:rPr lang="it-IT" sz="2600" b="1" u="sng" spc="5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V</a:t>
            </a:r>
            <a:endParaRPr lang="it-IT" sz="1100" dirty="0" smtClean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340610" algn="l"/>
              </a:tabLst>
            </a:pPr>
            <a:r>
              <a:rPr lang="it-IT" sz="2600" b="1" spc="5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06</a:t>
            </a:r>
            <a:r>
              <a:rPr lang="it-IT" sz="2600" b="1" spc="5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/02/2014</a:t>
            </a:r>
            <a:endParaRPr lang="it-IT" sz="1100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5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00B0F0"/>
                </a:solidFill>
              </a:rPr>
              <a:t>Orientamento Universitario</a:t>
            </a:r>
            <a:br>
              <a:rPr lang="it-IT" b="1" dirty="0" smtClean="0">
                <a:solidFill>
                  <a:srgbClr val="00B0F0"/>
                </a:solidFill>
              </a:rPr>
            </a:br>
            <a:r>
              <a:rPr lang="it-IT" b="1" dirty="0" smtClean="0">
                <a:solidFill>
                  <a:srgbClr val="00B0F0"/>
                </a:solidFill>
              </a:rPr>
              <a:t>Liceo Classico Garibaldi </a:t>
            </a:r>
            <a:endParaRPr lang="it-IT" sz="1600" b="1" dirty="0">
              <a:solidFill>
                <a:srgbClr val="00B0F0"/>
              </a:solidFill>
            </a:endParaRPr>
          </a:p>
        </p:txBody>
      </p:sp>
      <p:pic>
        <p:nvPicPr>
          <p:cNvPr id="10" name="Picture 2" descr="E:\garibaldi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1" y="2071677"/>
            <a:ext cx="4197904" cy="2077403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971600" y="4653136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</a:pPr>
            <a:r>
              <a:rPr lang="it-IT" alt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 cura di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</a:pPr>
            <a:r>
              <a:rPr lang="it-IT" alt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Prof.ssa  </a:t>
            </a:r>
            <a:r>
              <a:rPr lang="it-IT" altLang="it-IT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Laura Poma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</a:pPr>
            <a:r>
              <a:rPr lang="it-IT" alt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Prof.ssa </a:t>
            </a:r>
            <a:r>
              <a:rPr lang="it-IT" altLang="it-IT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Alessandra Provenzano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39975" algn="l"/>
              </a:tabLst>
            </a:pPr>
            <a:r>
              <a:rPr lang="it-IT" alt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Elaborazione statistica </a:t>
            </a:r>
            <a:r>
              <a:rPr lang="it-IT" altLang="it-IT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Sergio Gallo 1° i</a:t>
            </a:r>
            <a:endParaRPr lang="it-IT" altLang="it-IT" sz="2400" b="1" i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9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39140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 Classi V </a:t>
            </a:r>
            <a:endParaRPr lang="it-IT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just">
              <a:buNone/>
            </a:pPr>
            <a:endParaRPr lang="it-IT" sz="3200" dirty="0" smtClean="0"/>
          </a:p>
          <a:p>
            <a:pPr marL="36576" indent="0" algn="just">
              <a:buNone/>
            </a:pPr>
            <a:r>
              <a:rPr lang="it-IT" sz="3200" dirty="0" smtClean="0"/>
              <a:t>E’ stato somministrato un test agli studenti delle V liceo attraverso il quale si chiedeva di esprimere </a:t>
            </a:r>
            <a:r>
              <a:rPr lang="it-IT" sz="3200" dirty="0"/>
              <a:t>Il corso di laurea cui si è </a:t>
            </a:r>
            <a:r>
              <a:rPr lang="it-IT" sz="3200" dirty="0" smtClean="0"/>
              <a:t>maggiormente interessati indicando al massimo tre preferenze</a:t>
            </a:r>
            <a:endParaRPr lang="it-IT" sz="3200" dirty="0"/>
          </a:p>
          <a:p>
            <a:pPr marL="36576" indent="0" algn="just">
              <a:buNone/>
            </a:pPr>
            <a:r>
              <a:rPr lang="it-IT" sz="2400" dirty="0" smtClean="0"/>
              <a:t>(secondo il gradimento: 1=massimo, 3=minimo)</a:t>
            </a:r>
          </a:p>
          <a:p>
            <a:pPr marL="36576" indent="0" algn="just">
              <a:buNone/>
            </a:pPr>
            <a:endParaRPr lang="it-IT" sz="3200" dirty="0" smtClean="0"/>
          </a:p>
        </p:txBody>
      </p:sp>
      <p:sp>
        <p:nvSpPr>
          <p:cNvPr id="4" name="AutoShape 2" descr="data:image/jpeg;base64,/9j/4AAQSkZJRgABAQAAAQABAAD/2wCEAAkGBxQSEhQUExQUFBUXFBQUFBUUFBUWFRUYFBQXFxgWFRQYHCggGRolHhcUIjEhJSkrLi4uFx8zODMsNygtLisBCgoKDg0OGxAQGy8kICYsLSwsLCwvLywsLCwsLCwsLCwsLCwsLCwsLCwsLCwsLCwsLCwsLCwsLCwsLCwsLCwsLP/AABEIAKAAyAMBEQACEQEDEQH/xAAcAAEAAQUBAQAAAAAAAAAAAAAABAEDBQYHAgj/xABGEAABAwEFAwgGBggFBQAAAAABAAIDEQQFEiExBlFhEyIyQXGBkaEHM1JyscEUI0JzktE0NVNigqKy4RUkRPDxF0NUY4P/xAAbAQEAAgMBAQAAAAAAAAAAAAAAAwQBAgUGB//EADURAAIBAgQEBAQFBAMBAAAAAAABAgMRBBIhMQVBUXETIjJhM5GhwQYUgbHRI0JS8GKi8TT/2gAMAwEAAhEDEQA/AO4oAgCAIAgCAIAgCAIAgCAIAgCAIAgCAIAgCAIAgCAIAgCAIAgCAIAgCAIAgCAIAgCAIAgCAIAgCAIAgCAIAgCAIAgCAIC3NO1uHE4DE7C2ppiNCaDecj4Jcyk3sesSGD0EB5LkBUFAVQFi2WtkTccjg1tQKnSriAB4kIYbS1L6GQgCAIAgCAIAgCAIAgCAIAgCAIAgCA5z6W7/AJLK6x8nhqJJJucK5xBrQO8SOVXEzcbHY4Vho1lPN7L5/wDhK2+2oFllsHNqHSGZ/OLcLQAzQDP1jjn7C2q1MrRFgMJ40Kna33+31N7qrBzDl+2O23+Vhka1jyLa8UbJkBZZMTSSB9sBvc5ValXyprqdrCYD+rKLf9q/7L7M6TY5+UjY8ZB7GvH8QB+asp3RxpRyya6GObfzA+1NcWtbZwwudiByczESWjNtKUWSLxFd+xz3a/ax81zWeVr2mSSVjJiG5B7GueQAdDia1a30K9Wq3STR0fZi3unskEr+k+JjnZUzIzy6lsWYO8UzKIbhAYye9w21x2bDnJDJKHYhlybmNw4euuOteC2y+W5rm81jJrU2CAIAgCAIAgCAIAgCAIClUAqgOS+mW2QSmzMa9rnMfIJAwguax4bXhXm+So4mpDRdD0nBsLXSbcbKVkr7XNW212i+nTRyCPkwxuBoxYiQHVBOQHcq9Sv4jvax2KPCfyaUHLNmeulun8lLZtZbZAcVokzrk04Rn1c2iheIqPdnVhwjB015aa/XX9zAmT6kx0/7geDXTmOYRT8Pgpc39pyo0m14v6fc6rD6RzGxkbLOKNY1oLpTnhaBWgb811lokfKqvGW5t5LavdnN4L6lM1uflW0RzNkGdAHOrl2UoFhGksS4pS/y0+ZCN6OFiFmo3AZzOCemHBrWZHcRVDZVHrDlobpdvpHtNmYyFscLmRtaxtQ4GjRTMgrqUcFCdNNvcU8fPKtEX7l9K5baJ3S2ckSFnQl6PJtw5Nc3r11C0/J5nli9i1+byrM1ubhYvShYX9IyxH99lfNpIWksDVW2pvHHUnvdGjX5eTJ9obLLA9r24oAHA5aODhwyJ8VlQlCm4yWpnxIyqXizuBVIuGDZtCzlrXGcJ+jRskOF4L3BzHOcC3qIwgfxBbZNE+pH4mrXQ0S5duybmtUoc9k0LnMY555Ql0zi6Luzpn7KmlS86RHGp5Gzpdz3iy0wRzRmrHtDgaU8jooJKzsTxd1cmrBkIAgCAIAgCAs2i0tjw4jTE4MHFztAsOSW5lJswe1O1kNhoHhz5HAuZG2lSAaVJOgqoqtdU1qX8Bw6pjJaNRS3bOU7Qba2q11aXclH+zjqKjc52pXLrYmc99Ee3wnCMHgsrtmk3ZN66+3JGrSDTtUMWtTqYiEm4Na2f2PDj10K2VkiKvmlJO2y+6/guNNeo960asXYzzci0NB2qR7nJhBKirf5/sydZLV1GtOo7lYw+JdPyy2POfiX8LU+IXxGFVqvPkp9/wDl7/Ms2ZlHyn2mu8nELppp6o+XYiE6aVOas4tJp73Mc+InkhTVopxzQnUks1+pNtR57u1d/DfCj2K1NeVGNsraPdwr8Upq02W6j8iJisFcjvbWRvulRSV6iJov+mzOXbtDabPTkp5GDqbiJb+F1Qk6NOW6MQqzj6WYd18zB9qOIl1oBbK6pBIMgcdOIp2KnKmr26FyNR2v1J932yNt12qEuIlknge0UNC2PI87QHM5LDpyclNbGyqRSy8zrWy17iy3C2dpY50cLyA40aZA40jPGtBRUpxzVbFyEkqdza339GG2Vw57bTI2NjmEFoLo3PqT1jmkKNQevsSZ1p7mWqtTcqgCAIAgCA0T0qXnJCyz8m7CS9z60BziDS3Xi5c/H1HFRS6/sWMPFNu5hNq7tF5yNfj5J8cbGkYMTaSc8VzHFcGrxmo5KUoK2trPXQ7ODaoRcUr31NOt9wvshAkc14eDhLa9VK1B01Clhi44heVNWJcTipLK6bas7mKtdjmi9ZG9o3lpp+LRWYTpVPTJM71LiVS26ZHbP/sFbuky5HiS/ujY9iQLRwaLdPGUZ7MoGDefFHJm0KMUrJu3c9rW5PYuQPoanShb3HVWaGIdN67Hl/xF+GqXE4Z6flqrZ9bcn/PIPgaJYg3TC6me5daElJJxPj+Io1qHiU66yyTV0/8AfqWbX03dq9DhvhR7EVL0ogMNHE0J6X9SRbUr2LUknHcvtr1gDvqpVme5E0lsUdHnWtMqLDjd3MqdlYCMa9e85ooJGHNvQjFub+Id5EKG2sie+kTy145Kmp3d/Wtcy8K3MzlfiXLYtLgwsBIDiMQBoDTMVHXQ71pmvGzJMvmuZC9L6lks1kiOQs4lMZBNSXuaQSK0qMOXaVr4SWvUkjVcnlfI+m7pvOO0Rtkie17SMy01oesHceC5k4OLs0dGnOM1eLJwWpuEAQBAUcVhtJXYOYbfuNo5I/8AuDG8A8EfJeLWPlXrzqPazsvY7CoqnBR+ZjbotLvp8ranDzxSuVGZN8PmoK8F+Wi7a6fUkg/OyXtbZ8f0cb5g38X/AAosDPJnfsbVFexmoZw5z2iowODTXTNoIp3FVJRcUpdSRMxwu2zWlge6BnOr9kBwoSNWqw69ahJxU3obwqyS0ZiLZsFA71b5I+Bo9vgc/NW6fF6sfUk/oTrEy5q5hbVsLaG9B8cneWHwNfirkOLUZetNfUnhjEtrow1suq0Q5yRPA34at8W1VynWoVfTJF+lxGpylfuQmz13dxUjpNF2PE/84/IuxygEHPKvDVSUak6T01OZxrh+D4vRyyeWa9Mrbd+qKWkguJGn9l7TByzUIy9j5HXws8LUdGpa8dHZ3X6Msq0QhAEAQFp8AO/r81G6aZIqjRQQZUJypoMq9qx4elmbeJrdIhOjoyvH4jJV8vluWFLzWJM7co+0fBTTStEhg9ZGbuC+5bJIJYH0OQcNWvA6nN6wtqlONVWZpTqSpO6O+bKbQst0AlZzTXDIytSx1MxXrG4riVqTpSys7lGqqkcyM0FEShAEBFvN9Inn90+eSp8QnlwtRroyWgr1Evc0G+LK6QRYRXDKx7hUDJtd/cvB4ecYZrvdNHcmr2MZYLO76baHNwggN6VcsfZ7qs1JL8vBP/bEaXnbMjb7FI8xGrXYJWvIpgFADprmq9OrCKkrNXRvKLZrd3yyGa10cQcEpOp6LqCmYXRqqCp0+6Iot5mZHYYnkpMzQPyFcuiK/JVuI2zrsbUdjZlzicIAhghWu6oZfWRMdxLRXxGanp4mrT9MmbKco7M1e9tmrENHvY7cw4/J35rp0Mdinuk17kixco76mnWmyYXFoNQDQEihyX07hrzYWm/Y+e8UrZ8ZUk+pYMR3K6UMyPJCGxRAEAQFDoewrD1RlbkSWA4acW9uQoq8oPLYsRnG9z26AkjgdXZ/y9Sy6bbX3NVUST+xe5LeSfh4KXJ1I8/Q6H6GbQW2uRg6L4auHFjhhP8AM7xVPHxXhp9GXOHt52dnC5J1wgCAw22MhbYp3NyIZUHiCKKvi4qVCSfQlou1RGrXbbmzRte3rGY9k9YXzytSdKbizuRldFmz2N7JppOaRJgpmQRgBFCKcVvOpGVOMelwo6tkrk3nV9ODWgeZJUalDobGFuayj6RbM65tbXKvOBJVuvP+lSIYrVl3Y+LDZm8S4nxp8lrjm3VNqXpM4qdiUtzTNYKuIaN5NFmMXLYw2jE2raFo6DS87zk381ahg5P1OxHKojDWu85JMnOoNzch/dXIUYQ2Ro5NkJ7qAncCfAKZK7samumflOfpiANNaVGlV9MwMMmHhDojwnEf/qn3Lc0mEV7Pip6tTJC5FhaHjVFA91W97akKTby8yJYJRIDrkTruOY8lWwtXxIs6XE8M8PUXuvqtH9S+YQrRzs7PBg4oZVQ8mIobZkeC0oZTRRDIogNz9DM2K8XAaCB/fzmqlj/h/qdTAwyttndFxzpBAEBg9t/0G0/dn4hQYn4UuxJS9aON3Rej7O7E3MHpNOjvyPFeYr0Y1VZ/M6kZZWbzdl7xTjmHndbDk4d3X2hcWth50n5vmWIzTJ6ro3IFlsLmPmcHNpI4O0JLaNpQ55qedWMoxVnojRRs2zGR4bPGIzaHHDUUjaAe8mqsyvWlmUPma6RViJPerjk0uA3ucSfKgU0cPFauxhzZBkkLjVxJO8mqmSS2NG+piLwvERzwsNaEGprQc7mtqOvQroYfDOrRnNbmvOxett6NYKgYswNaDM01UlHhdWes/L+5L4bSuzA3leRe6ZmdCwCgOXNzOXeuvQwVKjbm1zZiVk5RRS5vV/xFXYya2ZvTpwnT86T7q5avR+KJrt5BPXTIredWco5WytLCUKa8WnBJvdoWCfEcGfQaBuqAa/EKWni5RVmr6WKFThFGvUTi8rTv1vz9ilyR81x4geAW2ErxpJqRHxHhtbGJSptaX3ZkcBXQjiaUtmcGrwfGU94N9tSlFMmnsc6cJQdpKz9yiyahAULRuQzdmOvjmtbTKpNe5ZRbwurdzb/QX+sH/cP/AKmqlxD4a7nWw/qO+rjFwIAgMHtt+g2n7s/EKDE/Cl2JKXrRwxeeOiAfLTgsAzl27STsIaSJBpz9R/EM/FVKuDpSV9uxKqkiRa7ykk6TstwyH91HCjCGyMuTZFUpgtS2hrdT3dasUcLVrawWnXkbKEpbEKW8T9kU4nM+C61HhEVrVd+2xMqK5mv3iC60MJJNcP8AKV1KdKNNZYKyIqkLVVYX70W+8fgpDfFelEWzRc91f2ZPi0fmsEUY+Z36EtuVmy9mviVkmWlEjNH+WPv5eIWCGKvRt7l2zR0tDtKAfIBDeCSqsv3bIAzfVzjQZnVZJKUko/MmRuJ1FO05oTJt8rHpZTa2MySkrSVwpY16kdmUKnC8JU9VNfsUwhTxxs1vqc6p+HMLL0tx+pTAplj480c6p+Gaq9FRPumv5MXfwoGdrvkrdGtGpfKU3w+thJf1VvtZ3Nu9Bf6wf9w/+pqr8Q+Gu5Yw/qO+rjFwIAgMHtt+g2n7s/EKDE/Cl2JKXrRw1eeOiFgHqE84dqNN6IytyXNb2jTPyCs0OFVZ6zeVfNlmNF8yHLa3O66DguvR4fQpa2u+rJo04ojq4ShAQbUfrAd2D+ooV5u079vueL0Jcwc0gYm5k5muWiGlZuUdijsnurWh5RunBo+RWA9JO/v9j1JEREa6NZlU8MshkhlxeTXax6s8AMRaTQBxz913FZNoQThZs8w4TLISQQA2hOeeegQ1jlc22TIn7m0G/IeSE0X0Vi4hIVQBDBZntDWdIgcOvwQ1lOMdzG2i9ycmCnE6+CXKs8S/7TGTPJNSaneVf4d6pdkcXibbUW+rOg+gr9YP+4f/AFNU/EPhruUMP6jvwXGLgQBAQr5sXLwSxaY2ObXcSMvOijqwzwcTMXZpnAJonMc5jxRzSWuG4g0K85KLi7M6l76nlagjXj6p/ulT4b4se4MBBb3t0dXgc16TY3hVnHRMmxXx7Te9p+RS5OsV1RKjvGM/ap2ghZJVXg+ZIZIHaEHsIQkUk+Z7WTJatMOMUrTMO36LBrOOYGEVqecePyCGMi3ep6ljDgWnQobSjdWPDbK0Z651zzoTrRDVUo3LgYK1oK76ZobZVvYOeBqQO0oHJc2R5LwjH2q9maEbrQXMiy3wPstJ4k08gsXIniVyRCmvB7uug3NyQhlWnLmRUIu4QHly6HDvVLsjm8S9Me52H0DXE5omtbhRrgIYuNDV7uyoaO4rPEat7QX6lTDx0udgXMLIQBAUIQGj7fbHmf6+AfWgc9n7QDQj94eaoYvC5/NHcsUauXys5U4EEgihGRByII6iOorjWLpGvH1T/dKmw3xY9wasF6RmpVDIWAUoshaFxsrho4jsJQypNcy4LZJ7bvFDbxZrmev8Qk9s+SGfGn1H+ISe2fJDPjT6nk22T2yhjxZ9S26Zx1c495Q1cpPmW6IavUqgCAIAgCA2vYPYeW8ZA44o7M08+WnSzzZFvdx0CsYfEeDd8yjjIZsqPoy77GyGNkUbQ1jGhrWjQAKs5OTu9yBKxIWDIQBAEAQGt7S7HwWyrj9XL+0YMzuxN+1/vNVa+FhV12fUlp1ZQOZ7SbB2yKOTCzlm4TQxZn8BzrwFVSp4SdOrF7otRrwZzB4oS0gtcMi1wIcOBBzC7BL7hZAQBAEAQBAEAQBAEAQBAEBkLjuK0Wx2GzROlpkXAUY33nnIfHghrKSjuzreyfogjjIktrxM7qibURN946v8gsXKs8Q36TqMUTWgNaA1oFAAAAAOoAaBYK57QBAEAQBAEAQBAY29ris9qFJ4Y5eL2gkdjtQhspSjszRb49DVlkqYJZbOdx+tZ+FxB8HLNyaOIkt1c0+8vQ9bo/VvhmHAmM/hdX4oSLERNXvHZC3QesskwG9reUHiyqEqqRezMG91DQ5Hccj4FDcArIKoAgCApVAU5Qbx4rAMzdmy9stHqbLM4e0WFjfxPoChq5xW7Nuuv0O22T1r4YB3yu/C2g80ZDLER5G93D6JrFZ6GUOtL98tAzujbl41WLkMq8ntob1Z4GxtDWNa1oyDWgADsAQhLqAIAgCAIAgCAIAgCAIAgCAogLVosrJBR7GPH7zQ74oLtbGJtOyFhk6Vks5/+bR8ENlOS5kGT0dXaf8ASRj3aj4FLm3jT6ln/pldv/jD8b/zS5nxp9T3H6NbtH+lYe0uPzWbjxp9SZBsPd7OjY4B2sB+KwaupN8zLWW7YYvVxRs9xjW/AIa3fUlUQwVQBAEAQBAEAQBAEAQBAEAQBAEAQBAEAQBAEAQBAEAQBAEAQ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data:image/jpeg;base64,/9j/4AAQSkZJRgABAQAAAQABAAD/2wCEAAkGBxQSEhQUExQUFBUXFBQUFBUUFBUWFRUYFBQXFxgWFRQYHCggGRolHhcUIjEhJSkrLi4uFx8zODMsNygtLisBCgoKDg0OGxAQGy8kICYsLSwsLCwvLywsLCwsLCwsLCwsLCwsLCwsLCwsLCwsLCwsLCwsLCwsLCwsLCwsLCwsLP/AABEIAKAAyAMBEQACEQEDEQH/xAAcAAEAAQUBAQAAAAAAAAAAAAAABAEDBQYHAgj/xABGEAABAwEFAwgGBggFBQAAAAABAAIDEQQFEiExBlFhEyIyQXGBkaEHM1JyscEUI0JzktE0NVNigqKy4RUkRPDxF0NUY4P/xAAbAQEAAgMBAQAAAAAAAAAAAAAAAwQBAgUGB//EADURAAIBAgQEBAQFBAMBAAAAAAABAgMRBBIhMQVBUXETIjJhM5GhwQYUgbHRI0JS8GKi8TT/2gAMAwEAAhEDEQA/AO4oAgCAIAgCAIAgCAIAgCAIAgCAIAgCAIAgCAIAgCAIAgCAIAgCAIAgCAIAgCAIAgCAIAgCAIAgCAIAgCAIAgCAIAgCAIC3NO1uHE4DE7C2ppiNCaDecj4Jcyk3sesSGD0EB5LkBUFAVQFi2WtkTccjg1tQKnSriAB4kIYbS1L6GQgCAIAgCAIAgCAIAgCAIAgCAIAgCA5z6W7/AJLK6x8nhqJJJucK5xBrQO8SOVXEzcbHY4Vho1lPN7L5/wDhK2+2oFllsHNqHSGZ/OLcLQAzQDP1jjn7C2q1MrRFgMJ40Kna33+31N7qrBzDl+2O23+Vhka1jyLa8UbJkBZZMTSSB9sBvc5ValXyprqdrCYD+rKLf9q/7L7M6TY5+UjY8ZB7GvH8QB+asp3RxpRyya6GObfzA+1NcWtbZwwudiByczESWjNtKUWSLxFd+xz3a/ax81zWeVr2mSSVjJiG5B7GueQAdDia1a30K9Wq3STR0fZi3unskEr+k+JjnZUzIzy6lsWYO8UzKIbhAYye9w21x2bDnJDJKHYhlybmNw4euuOteC2y+W5rm81jJrU2CAIAgCAIAgCAIAgCAIClUAqgOS+mW2QSmzMa9rnMfIJAwguax4bXhXm+So4mpDRdD0nBsLXSbcbKVkr7XNW212i+nTRyCPkwxuBoxYiQHVBOQHcq9Sv4jvax2KPCfyaUHLNmeulun8lLZtZbZAcVokzrk04Rn1c2iheIqPdnVhwjB015aa/XX9zAmT6kx0/7geDXTmOYRT8Pgpc39pyo0m14v6fc6rD6RzGxkbLOKNY1oLpTnhaBWgb811lokfKqvGW5t5LavdnN4L6lM1uflW0RzNkGdAHOrl2UoFhGksS4pS/y0+ZCN6OFiFmo3AZzOCemHBrWZHcRVDZVHrDlobpdvpHtNmYyFscLmRtaxtQ4GjRTMgrqUcFCdNNvcU8fPKtEX7l9K5baJ3S2ckSFnQl6PJtw5Nc3r11C0/J5nli9i1+byrM1ubhYvShYX9IyxH99lfNpIWksDVW2pvHHUnvdGjX5eTJ9obLLA9r24oAHA5aODhwyJ8VlQlCm4yWpnxIyqXizuBVIuGDZtCzlrXGcJ+jRskOF4L3BzHOcC3qIwgfxBbZNE+pH4mrXQ0S5duybmtUoc9k0LnMY555Ql0zi6Luzpn7KmlS86RHGp5Gzpdz3iy0wRzRmrHtDgaU8jooJKzsTxd1cmrBkIAgCAIAgCAs2i0tjw4jTE4MHFztAsOSW5lJswe1O1kNhoHhz5HAuZG2lSAaVJOgqoqtdU1qX8Bw6pjJaNRS3bOU7Qba2q11aXclH+zjqKjc52pXLrYmc99Ee3wnCMHgsrtmk3ZN66+3JGrSDTtUMWtTqYiEm4Na2f2PDj10K2VkiKvmlJO2y+6/guNNeo960asXYzzci0NB2qR7nJhBKirf5/sydZLV1GtOo7lYw+JdPyy2POfiX8LU+IXxGFVqvPkp9/wDl7/Ms2ZlHyn2mu8nELppp6o+XYiE6aVOas4tJp73Mc+InkhTVopxzQnUks1+pNtR57u1d/DfCj2K1NeVGNsraPdwr8Upq02W6j8iJisFcjvbWRvulRSV6iJov+mzOXbtDabPTkp5GDqbiJb+F1Qk6NOW6MQqzj6WYd18zB9qOIl1oBbK6pBIMgcdOIp2KnKmr26FyNR2v1J932yNt12qEuIlknge0UNC2PI87QHM5LDpyclNbGyqRSy8zrWy17iy3C2dpY50cLyA40aZA40jPGtBRUpxzVbFyEkqdza339GG2Vw57bTI2NjmEFoLo3PqT1jmkKNQevsSZ1p7mWqtTcqgCAIAgCA0T0qXnJCyz8m7CS9z60BziDS3Xi5c/H1HFRS6/sWMPFNu5hNq7tF5yNfj5J8cbGkYMTaSc8VzHFcGrxmo5KUoK2trPXQ7ODaoRcUr31NOt9wvshAkc14eDhLa9VK1B01Clhi44heVNWJcTipLK6bas7mKtdjmi9ZG9o3lpp+LRWYTpVPTJM71LiVS26ZHbP/sFbuky5HiS/ujY9iQLRwaLdPGUZ7MoGDefFHJm0KMUrJu3c9rW5PYuQPoanShb3HVWaGIdN67Hl/xF+GqXE4Z6flqrZ9bcn/PIPgaJYg3TC6me5daElJJxPj+Io1qHiU66yyTV0/8AfqWbX03dq9DhvhR7EVL0ogMNHE0J6X9SRbUr2LUknHcvtr1gDvqpVme5E0lsUdHnWtMqLDjd3MqdlYCMa9e85ooJGHNvQjFub+Id5EKG2sie+kTy145Kmp3d/Wtcy8K3MzlfiXLYtLgwsBIDiMQBoDTMVHXQ71pmvGzJMvmuZC9L6lks1kiOQs4lMZBNSXuaQSK0qMOXaVr4SWvUkjVcnlfI+m7pvOO0Rtkie17SMy01oesHceC5k4OLs0dGnOM1eLJwWpuEAQBAUcVhtJXYOYbfuNo5I/8AuDG8A8EfJeLWPlXrzqPazsvY7CoqnBR+ZjbotLvp8ranDzxSuVGZN8PmoK8F+Wi7a6fUkg/OyXtbZ8f0cb5g38X/AAosDPJnfsbVFexmoZw5z2iowODTXTNoIp3FVJRcUpdSRMxwu2zWlge6BnOr9kBwoSNWqw69ahJxU3obwqyS0ZiLZsFA71b5I+Bo9vgc/NW6fF6sfUk/oTrEy5q5hbVsLaG9B8cneWHwNfirkOLUZetNfUnhjEtrow1suq0Q5yRPA34at8W1VynWoVfTJF+lxGpylfuQmz13dxUjpNF2PE/84/IuxygEHPKvDVSUak6T01OZxrh+D4vRyyeWa9Mrbd+qKWkguJGn9l7TByzUIy9j5HXws8LUdGpa8dHZ3X6Msq0QhAEAQFp8AO/r81G6aZIqjRQQZUJypoMq9qx4elmbeJrdIhOjoyvH4jJV8vluWFLzWJM7co+0fBTTStEhg9ZGbuC+5bJIJYH0OQcNWvA6nN6wtqlONVWZpTqSpO6O+bKbQst0AlZzTXDIytSx1MxXrG4riVqTpSys7lGqqkcyM0FEShAEBFvN9Inn90+eSp8QnlwtRroyWgr1Evc0G+LK6QRYRXDKx7hUDJtd/cvB4ecYZrvdNHcmr2MZYLO76baHNwggN6VcsfZ7qs1JL8vBP/bEaXnbMjb7FI8xGrXYJWvIpgFADprmq9OrCKkrNXRvKLZrd3yyGa10cQcEpOp6LqCmYXRqqCp0+6Iot5mZHYYnkpMzQPyFcuiK/JVuI2zrsbUdjZlzicIAhghWu6oZfWRMdxLRXxGanp4mrT9MmbKco7M1e9tmrENHvY7cw4/J35rp0Mdinuk17kixco76mnWmyYXFoNQDQEihyX07hrzYWm/Y+e8UrZ8ZUk+pYMR3K6UMyPJCGxRAEAQFDoewrD1RlbkSWA4acW9uQoq8oPLYsRnG9z26AkjgdXZ/y9Sy6bbX3NVUST+xe5LeSfh4KXJ1I8/Q6H6GbQW2uRg6L4auHFjhhP8AM7xVPHxXhp9GXOHt52dnC5J1wgCAw22MhbYp3NyIZUHiCKKvi4qVCSfQlou1RGrXbbmzRte3rGY9k9YXzytSdKbizuRldFmz2N7JppOaRJgpmQRgBFCKcVvOpGVOMelwo6tkrk3nV9ODWgeZJUalDobGFuayj6RbM65tbXKvOBJVuvP+lSIYrVl3Y+LDZm8S4nxp8lrjm3VNqXpM4qdiUtzTNYKuIaN5NFmMXLYw2jE2raFo6DS87zk381ahg5P1OxHKojDWu85JMnOoNzch/dXIUYQ2Ro5NkJ7qAncCfAKZK7samumflOfpiANNaVGlV9MwMMmHhDojwnEf/qn3Lc0mEV7Pip6tTJC5FhaHjVFA91W97akKTby8yJYJRIDrkTruOY8lWwtXxIs6XE8M8PUXuvqtH9S+YQrRzs7PBg4oZVQ8mIobZkeC0oZTRRDIogNz9DM2K8XAaCB/fzmqlj/h/qdTAwyttndFxzpBAEBg9t/0G0/dn4hQYn4UuxJS9aON3Rej7O7E3MHpNOjvyPFeYr0Y1VZ/M6kZZWbzdl7xTjmHndbDk4d3X2hcWth50n5vmWIzTJ6ro3IFlsLmPmcHNpI4O0JLaNpQ55qedWMoxVnojRRs2zGR4bPGIzaHHDUUjaAe8mqsyvWlmUPma6RViJPerjk0uA3ucSfKgU0cPFauxhzZBkkLjVxJO8mqmSS2NG+piLwvERzwsNaEGprQc7mtqOvQroYfDOrRnNbmvOxett6NYKgYswNaDM01UlHhdWes/L+5L4bSuzA3leRe6ZmdCwCgOXNzOXeuvQwVKjbm1zZiVk5RRS5vV/xFXYya2ZvTpwnT86T7q5avR+KJrt5BPXTIredWco5WytLCUKa8WnBJvdoWCfEcGfQaBuqAa/EKWni5RVmr6WKFThFGvUTi8rTv1vz9ilyR81x4geAW2ErxpJqRHxHhtbGJSptaX3ZkcBXQjiaUtmcGrwfGU94N9tSlFMmnsc6cJQdpKz9yiyahAULRuQzdmOvjmtbTKpNe5ZRbwurdzb/QX+sH/cP/AKmqlxD4a7nWw/qO+rjFwIAgMHtt+g2n7s/EKDE/Cl2JKXrRwxeeOiAfLTgsAzl27STsIaSJBpz9R/EM/FVKuDpSV9uxKqkiRa7ykk6TstwyH91HCjCGyMuTZFUpgtS2hrdT3dasUcLVrawWnXkbKEpbEKW8T9kU4nM+C61HhEVrVd+2xMqK5mv3iC60MJJNcP8AKV1KdKNNZYKyIqkLVVYX70W+8fgpDfFelEWzRc91f2ZPi0fmsEUY+Z36EtuVmy9mviVkmWlEjNH+WPv5eIWCGKvRt7l2zR0tDtKAfIBDeCSqsv3bIAzfVzjQZnVZJKUko/MmRuJ1FO05oTJt8rHpZTa2MySkrSVwpY16kdmUKnC8JU9VNfsUwhTxxs1vqc6p+HMLL0tx+pTAplj480c6p+Gaq9FRPumv5MXfwoGdrvkrdGtGpfKU3w+thJf1VvtZ3Nu9Bf6wf9w/+pqr8Q+Gu5Yw/qO+rjFwIAgMHtt+g2n7s/EKDE/Cl2JKXrRw1eeOiFgHqE84dqNN6IytyXNb2jTPyCs0OFVZ6zeVfNlmNF8yHLa3O66DguvR4fQpa2u+rJo04ojq4ShAQbUfrAd2D+ooV5u079vueL0Jcwc0gYm5k5muWiGlZuUdijsnurWh5RunBo+RWA9JO/v9j1JEREa6NZlU8MshkhlxeTXax6s8AMRaTQBxz913FZNoQThZs8w4TLISQQA2hOeeegQ1jlc22TIn7m0G/IeSE0X0Vi4hIVQBDBZntDWdIgcOvwQ1lOMdzG2i9ycmCnE6+CXKs8S/7TGTPJNSaneVf4d6pdkcXibbUW+rOg+gr9YP+4f/AFNU/EPhruUMP6jvwXGLgQBAQr5sXLwSxaY2ObXcSMvOijqwzwcTMXZpnAJonMc5jxRzSWuG4g0K85KLi7M6l76nlagjXj6p/ulT4b4se4MBBb3t0dXgc16TY3hVnHRMmxXx7Te9p+RS5OsV1RKjvGM/ap2ghZJVXg+ZIZIHaEHsIQkUk+Z7WTJatMOMUrTMO36LBrOOYGEVqecePyCGMi3ep6ljDgWnQobSjdWPDbK0Z651zzoTrRDVUo3LgYK1oK76ZobZVvYOeBqQO0oHJc2R5LwjH2q9maEbrQXMiy3wPstJ4k08gsXIniVyRCmvB7uug3NyQhlWnLmRUIu4QHly6HDvVLsjm8S9Me52H0DXE5omtbhRrgIYuNDV7uyoaO4rPEat7QX6lTDx0udgXMLIQBAUIQGj7fbHmf6+AfWgc9n7QDQj94eaoYvC5/NHcsUauXys5U4EEgihGRByII6iOorjWLpGvH1T/dKmw3xY9wasF6RmpVDIWAUoshaFxsrho4jsJQypNcy4LZJ7bvFDbxZrmev8Qk9s+SGfGn1H+ISe2fJDPjT6nk22T2yhjxZ9S26Zx1c495Q1cpPmW6IavUqgCAIAgCA2vYPYeW8ZA44o7M08+WnSzzZFvdx0CsYfEeDd8yjjIZsqPoy77GyGNkUbQ1jGhrWjQAKs5OTu9yBKxIWDIQBAEAQGt7S7HwWyrj9XL+0YMzuxN+1/vNVa+FhV12fUlp1ZQOZ7SbB2yKOTCzlm4TQxZn8BzrwFVSp4SdOrF7otRrwZzB4oS0gtcMi1wIcOBBzC7BL7hZAQBAEAQBAEAQBAEAQBAEBkLjuK0Wx2GzROlpkXAUY33nnIfHghrKSjuzreyfogjjIktrxM7qibURN946v8gsXKs8Q36TqMUTWgNaA1oFAAAAAOoAaBYK57QBAEAQBAEAQBAY29ris9qFJ4Y5eL2gkdjtQhspSjszRb49DVlkqYJZbOdx+tZ+FxB8HLNyaOIkt1c0+8vQ9bo/VvhmHAmM/hdX4oSLERNXvHZC3QesskwG9reUHiyqEqqRezMG91DQ5Hccj4FDcArIKoAgCApVAU5Qbx4rAMzdmy9stHqbLM4e0WFjfxPoChq5xW7Nuuv0O22T1r4YB3yu/C2g80ZDLER5G93D6JrFZ6GUOtL98tAzujbl41WLkMq8ntob1Z4GxtDWNa1oyDWgADsAQhLqAIAgCAIAgCAIAgCAIAgCAogLVosrJBR7GPH7zQ74oLtbGJtOyFhk6Vks5/+bR8ENlOS5kGT0dXaf8ASRj3aj4FLm3jT6ln/pldv/jD8b/zS5nxp9T3H6NbtH+lYe0uPzWbjxp9SZBsPd7OjY4B2sB+KwaupN8zLWW7YYvVxRs9xjW/AIa3fUlUQwVQBAEAQBAEAQBAEAQBAEAQBAEAQBAEAQBAEAQBAEAQBAEAQ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5352" y="332656"/>
            <a:ext cx="1905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934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Sfondo benvenuti in 1°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857232"/>
            <a:ext cx="3643338" cy="5404285"/>
          </a:xfrm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214810" y="571480"/>
            <a:ext cx="4749678" cy="6000792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 </a:t>
            </a:r>
            <a:r>
              <a:rPr lang="it-IT" sz="4400" b="1" dirty="0" smtClean="0">
                <a:solidFill>
                  <a:srgbClr val="00B0F0"/>
                </a:solidFill>
              </a:rPr>
              <a:t>Parametri</a:t>
            </a:r>
            <a:r>
              <a:rPr lang="it-IT" sz="4400" b="1" dirty="0" smtClean="0"/>
              <a:t/>
            </a:r>
            <a:br>
              <a:rPr lang="it-IT" sz="4400" b="1" dirty="0" smtClean="0"/>
            </a:br>
            <a:r>
              <a:rPr lang="it-IT" sz="4400" b="1" dirty="0"/>
              <a:t/>
            </a:r>
            <a:br>
              <a:rPr lang="it-IT" sz="4400" b="1" dirty="0"/>
            </a:br>
            <a:r>
              <a:rPr lang="it-IT" sz="1800" b="1" dirty="0" smtClean="0">
                <a:solidFill>
                  <a:srgbClr val="00B0F0"/>
                </a:solidFill>
              </a:rPr>
              <a:t>POPOLAZIONE</a:t>
            </a:r>
            <a:r>
              <a:rPr lang="it-IT" sz="1800" dirty="0" smtClean="0"/>
              <a:t>: intera comunità scolastica</a:t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>
                <a:solidFill>
                  <a:srgbClr val="00B0F0"/>
                </a:solidFill>
              </a:rPr>
              <a:t>CAMPIONE</a:t>
            </a:r>
            <a:r>
              <a:rPr lang="it-IT" sz="1800" dirty="0" smtClean="0">
                <a:solidFill>
                  <a:srgbClr val="00B0F0"/>
                </a:solidFill>
              </a:rPr>
              <a:t>: </a:t>
            </a:r>
            <a:r>
              <a:rPr lang="it-IT" sz="1800" dirty="0" smtClean="0"/>
              <a:t>classi V liceo </a:t>
            </a:r>
            <a:r>
              <a:rPr lang="it-IT" sz="1800" smtClean="0"/>
              <a:t>( 199 </a:t>
            </a:r>
            <a:r>
              <a:rPr lang="it-IT" sz="1800" dirty="0" smtClean="0"/>
              <a:t>studenti)</a:t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>
                <a:solidFill>
                  <a:srgbClr val="00B0F0"/>
                </a:solidFill>
              </a:rPr>
              <a:t>UNITÀ STATISTICHE</a:t>
            </a:r>
            <a:r>
              <a:rPr lang="it-IT" sz="1800" dirty="0" smtClean="0">
                <a:solidFill>
                  <a:srgbClr val="00B0F0"/>
                </a:solidFill>
              </a:rPr>
              <a:t>: </a:t>
            </a:r>
            <a:r>
              <a:rPr lang="it-IT" sz="1800" dirty="0" smtClean="0"/>
              <a:t>singolo studente di V </a:t>
            </a:r>
            <a:br>
              <a:rPr lang="it-IT" sz="1800" dirty="0" smtClean="0"/>
            </a:br>
            <a:r>
              <a:rPr lang="it-IT" sz="1800" dirty="0"/>
              <a:t/>
            </a:r>
            <a:br>
              <a:rPr lang="it-IT" sz="1800" dirty="0"/>
            </a:b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F0"/>
                </a:solidFill>
              </a:rPr>
              <a:t>     1°Preferenza</a:t>
            </a:r>
            <a:endParaRPr lang="it-IT" sz="2400" dirty="0">
              <a:solidFill>
                <a:srgbClr val="00B0F0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dirty="0" smtClean="0"/>
              <a:t>Aerogramma riferito alle percentuali di facoltà richieste su un totale di 199 studenti classi V</a:t>
            </a:r>
            <a:endParaRPr lang="it-IT" dirty="0"/>
          </a:p>
        </p:txBody>
      </p:sp>
      <p:graphicFrame>
        <p:nvGraphicFramePr>
          <p:cNvPr id="7" name="Chart 2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7859216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F0"/>
                </a:solidFill>
              </a:rPr>
              <a:t>     2°Preferenza</a:t>
            </a:r>
            <a:endParaRPr lang="it-IT" sz="2400" dirty="0">
              <a:solidFill>
                <a:srgbClr val="00B0F0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dirty="0" smtClean="0"/>
              <a:t>Aerogramma riferito alle percentuali di facoltà richieste su un totale di 199 studenti classi V</a:t>
            </a:r>
            <a:endParaRPr lang="it-IT" dirty="0"/>
          </a:p>
        </p:txBody>
      </p:sp>
      <p:graphicFrame>
        <p:nvGraphicFramePr>
          <p:cNvPr id="7" name="Chart 2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7931224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F0"/>
                </a:solidFill>
              </a:rPr>
              <a:t>     3°Preferenza</a:t>
            </a:r>
            <a:endParaRPr lang="it-IT" sz="2400" dirty="0">
              <a:solidFill>
                <a:srgbClr val="00B0F0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dirty="0" smtClean="0"/>
              <a:t>Aerogramma riferito alle percentuali di facoltà richieste su un totale di 199 studenti classi V</a:t>
            </a:r>
            <a:endParaRPr lang="it-IT" dirty="0"/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7787208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4348" y="41379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>
                <a:solidFill>
                  <a:srgbClr val="00B0F0"/>
                </a:solidFill>
              </a:rPr>
              <a:t>Riepilogo complessivo riferito alla frequenza relativa (</a:t>
            </a:r>
            <a:r>
              <a:rPr lang="it-IT" sz="2400" b="1" dirty="0" err="1" smtClean="0">
                <a:solidFill>
                  <a:srgbClr val="00B0F0"/>
                </a:solidFill>
              </a:rPr>
              <a:t>freq.assoluta</a:t>
            </a:r>
            <a:r>
              <a:rPr lang="it-IT" sz="2400" b="1" dirty="0" smtClean="0">
                <a:solidFill>
                  <a:srgbClr val="00B0F0"/>
                </a:solidFill>
              </a:rPr>
              <a:t>/</a:t>
            </a:r>
            <a:r>
              <a:rPr lang="it-IT" sz="2400" b="1" dirty="0" err="1" smtClean="0">
                <a:solidFill>
                  <a:srgbClr val="00B0F0"/>
                </a:solidFill>
              </a:rPr>
              <a:t>n.tot</a:t>
            </a:r>
            <a:r>
              <a:rPr lang="it-IT" sz="2400" b="1" dirty="0" smtClean="0">
                <a:solidFill>
                  <a:srgbClr val="00B0F0"/>
                </a:solidFill>
              </a:rPr>
              <a:t>. studenti V) dei singoli corsi di laurea</a:t>
            </a:r>
            <a:endParaRPr lang="it-IT" sz="24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xmlns="" val="2298106157"/>
              </p:ext>
            </p:extLst>
          </p:nvPr>
        </p:nvGraphicFramePr>
        <p:xfrm>
          <a:off x="0" y="1500174"/>
          <a:ext cx="9144000" cy="481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idx="1"/>
          </p:nvPr>
        </p:nvSpPr>
        <p:spPr>
          <a:xfrm>
            <a:off x="457200" y="1988840"/>
            <a:ext cx="7467600" cy="4137323"/>
          </a:xfrm>
        </p:spPr>
        <p:txBody>
          <a:bodyPr>
            <a:noAutofit/>
          </a:bodyPr>
          <a:lstStyle/>
          <a:p>
            <a:pPr marL="36576" indent="0" algn="ctr">
              <a:buNone/>
            </a:pPr>
            <a:endParaRPr lang="it-IT" sz="3600" b="1" dirty="0" smtClean="0">
              <a:solidFill>
                <a:srgbClr val="00B0F0"/>
              </a:solidFill>
            </a:endParaRPr>
          </a:p>
          <a:p>
            <a:pPr marL="36576" indent="0" algn="ctr">
              <a:buNone/>
            </a:pPr>
            <a:r>
              <a:rPr lang="it-IT" sz="3600" b="1" dirty="0" smtClean="0">
                <a:solidFill>
                  <a:srgbClr val="00B0F0"/>
                </a:solidFill>
              </a:rPr>
              <a:t>Riepilogo complessivo riferito alla frequenza relativa (</a:t>
            </a:r>
            <a:r>
              <a:rPr lang="it-IT" sz="3600" b="1" dirty="0" err="1" smtClean="0">
                <a:solidFill>
                  <a:srgbClr val="00B0F0"/>
                </a:solidFill>
              </a:rPr>
              <a:t>freq.assoluta</a:t>
            </a:r>
            <a:r>
              <a:rPr lang="it-IT" sz="3600" b="1" dirty="0" smtClean="0">
                <a:solidFill>
                  <a:srgbClr val="00B0F0"/>
                </a:solidFill>
              </a:rPr>
              <a:t>/</a:t>
            </a:r>
            <a:r>
              <a:rPr lang="it-IT" sz="3600" b="1" dirty="0" err="1" smtClean="0">
                <a:solidFill>
                  <a:srgbClr val="00B0F0"/>
                </a:solidFill>
              </a:rPr>
              <a:t>n.tot</a:t>
            </a:r>
            <a:r>
              <a:rPr lang="it-IT" sz="3600" b="1" dirty="0" smtClean="0">
                <a:solidFill>
                  <a:srgbClr val="00B0F0"/>
                </a:solidFill>
              </a:rPr>
              <a:t>. studenti V) dei singoli corsi di laurea diviso per classe indipendente dall’ordine di preferenza</a:t>
            </a:r>
            <a:endParaRPr lang="it-IT" sz="3600" b="1" dirty="0">
              <a:solidFill>
                <a:srgbClr val="00B0F0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2"/>
            <a:ext cx="5256584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3731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500</TotalTime>
  <Words>485</Words>
  <Application>Microsoft Office PowerPoint</Application>
  <PresentationFormat>Presentazione su schermo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Tecnologia</vt:lpstr>
      <vt:lpstr>   Orientamento Universitario     Liceo Classico Garibaldi </vt:lpstr>
      <vt:lpstr>Statistica Classi V </vt:lpstr>
      <vt:lpstr> Parametri  POPOLAZIONE: intera comunità scolastica  CAMPIONE: classi V liceo ( 199 studenti)  UNITÀ STATISTICHE: singolo studente di V   </vt:lpstr>
      <vt:lpstr>     1°Preferenza</vt:lpstr>
      <vt:lpstr>     2°Preferenza</vt:lpstr>
      <vt:lpstr>     3°Preferenza</vt:lpstr>
      <vt:lpstr>Riepilogo complessivo riferito alla frequenza relativa (freq.assoluta/n.tot. studenti V) dei singoli corsi di laurea</vt:lpstr>
      <vt:lpstr>Diapositiva 8</vt:lpstr>
      <vt:lpstr>Diapositiva 9</vt:lpstr>
      <vt:lpstr>Calendario incontri orientamento</vt:lpstr>
      <vt:lpstr>Diapositiva 11</vt:lpstr>
      <vt:lpstr>Diapositiva 12</vt:lpstr>
      <vt:lpstr>Orientamento Universitario Liceo Classico Garibaldi </vt:lpstr>
    </vt:vector>
  </TitlesOfParts>
  <Company>Preload Liceo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Orientamento universitario classi quinte</dc:title>
  <dc:creator>Alunno 11</dc:creator>
  <cp:lastModifiedBy>maurizio</cp:lastModifiedBy>
  <cp:revision>59</cp:revision>
  <dcterms:created xsi:type="dcterms:W3CDTF">2014-01-21T09:38:07Z</dcterms:created>
  <dcterms:modified xsi:type="dcterms:W3CDTF">2014-01-27T18:06:36Z</dcterms:modified>
</cp:coreProperties>
</file>