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sldIdLst>
    <p:sldId id="256" r:id="rId2"/>
    <p:sldId id="285" r:id="rId3"/>
    <p:sldId id="286" r:id="rId4"/>
    <p:sldId id="287" r:id="rId5"/>
    <p:sldId id="275" r:id="rId6"/>
    <p:sldId id="288" r:id="rId7"/>
    <p:sldId id="276" r:id="rId8"/>
    <p:sldId id="289" r:id="rId9"/>
    <p:sldId id="277" r:id="rId10"/>
    <p:sldId id="278" r:id="rId11"/>
    <p:sldId id="279" r:id="rId12"/>
    <p:sldId id="280" r:id="rId13"/>
    <p:sldId id="281" r:id="rId14"/>
    <p:sldId id="282" r:id="rId15"/>
    <p:sldId id="259" r:id="rId16"/>
    <p:sldId id="274" r:id="rId17"/>
    <p:sldId id="272" r:id="rId18"/>
    <p:sldId id="273" r:id="rId19"/>
    <p:sldId id="260" r:id="rId20"/>
    <p:sldId id="261" r:id="rId21"/>
    <p:sldId id="262" r:id="rId22"/>
    <p:sldId id="263" r:id="rId23"/>
    <p:sldId id="271" r:id="rId24"/>
    <p:sldId id="268" r:id="rId25"/>
    <p:sldId id="266" r:id="rId26"/>
    <p:sldId id="267" r:id="rId27"/>
    <p:sldId id="265" r:id="rId28"/>
    <p:sldId id="269" r:id="rId2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aurapoma:Desktop:%20Schede%20riassuntive%20incontri%20a%20scuola%20e%20schede%20%20dati%20quinte%20classi%202015-2016:dati%20V%20I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aurapoma:Desktop:%20Schede%20riassuntive%20incontri%20a%20scuola%20e%20schede%20%20dati%20quinte%20classi%202015-2016:dati%20V%20AGrafico%20in%20Microsoft%20Office%20PowerPoin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aurapoma:Desktop:%20Schede%20riassuntive%20incontri%20a%20scuola%20e%20schede%20%20dati%20quinte%20classi%202015-2016:dati%20V%20G%20Grafico%20in%20Microsoft%20Office%20PowerPoin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Foglio1!$A$2:$A$9</c:f>
              <c:strCache>
                <c:ptCount val="8"/>
                <c:pt idx="0">
                  <c:v>A. med.san.</c:v>
                </c:pt>
                <c:pt idx="1">
                  <c:v>A. giurid.</c:v>
                </c:pt>
                <c:pt idx="2">
                  <c:v>A. politecn.</c:v>
                </c:pt>
                <c:pt idx="3">
                  <c:v>A. scientif.</c:v>
                </c:pt>
                <c:pt idx="4">
                  <c:v>A. des. e arte</c:v>
                </c:pt>
                <c:pt idx="5">
                  <c:v>A. sc. umane</c:v>
                </c:pt>
                <c:pt idx="6">
                  <c:v>Non risp.</c:v>
                </c:pt>
                <c:pt idx="7">
                  <c:v>A. econ.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  <c:pt idx="0">
                  <c:v>47</c:v>
                </c:pt>
                <c:pt idx="1">
                  <c:v>36</c:v>
                </c:pt>
                <c:pt idx="2">
                  <c:v>27</c:v>
                </c:pt>
                <c:pt idx="3">
                  <c:v>9</c:v>
                </c:pt>
                <c:pt idx="4">
                  <c:v>12</c:v>
                </c:pt>
                <c:pt idx="5">
                  <c:v>39</c:v>
                </c:pt>
                <c:pt idx="6">
                  <c:v>18</c:v>
                </c:pt>
                <c:pt idx="7">
                  <c:v>20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Foglio1!$A$1:$A$11</c:f>
              <c:strCache>
                <c:ptCount val="11"/>
                <c:pt idx="0">
                  <c:v>Medicina </c:v>
                </c:pt>
                <c:pt idx="1">
                  <c:v>Giurispr.</c:v>
                </c:pt>
                <c:pt idx="2">
                  <c:v>Ingegneria</c:v>
                </c:pt>
                <c:pt idx="3">
                  <c:v>Psicologia</c:v>
                </c:pt>
                <c:pt idx="4">
                  <c:v>Med. Ling.</c:v>
                </c:pt>
                <c:pt idx="5">
                  <c:v>Sc. Pol.</c:v>
                </c:pt>
                <c:pt idx="6">
                  <c:v>Logopedia</c:v>
                </c:pt>
                <c:pt idx="7">
                  <c:v>Economia</c:v>
                </c:pt>
                <c:pt idx="8">
                  <c:v>AFAM</c:v>
                </c:pt>
                <c:pt idx="9">
                  <c:v>Lettere</c:v>
                </c:pt>
                <c:pt idx="10">
                  <c:v>Graf.des.</c:v>
                </c:pt>
              </c:strCache>
            </c:strRef>
          </c:cat>
          <c:val>
            <c:numRef>
              <c:f>Foglio1!$B$1:$B$11</c:f>
              <c:numCache>
                <c:formatCode>0.00%</c:formatCode>
                <c:ptCount val="11"/>
                <c:pt idx="0">
                  <c:v>0.23800000000000002</c:v>
                </c:pt>
                <c:pt idx="1">
                  <c:v>0.14200000000000002</c:v>
                </c:pt>
                <c:pt idx="2">
                  <c:v>0.14200000000000002</c:v>
                </c:pt>
                <c:pt idx="3">
                  <c:v>9.5000000000000015E-2</c:v>
                </c:pt>
                <c:pt idx="4">
                  <c:v>9.5000000000000015E-2</c:v>
                </c:pt>
                <c:pt idx="5">
                  <c:v>4.7000000000000007E-2</c:v>
                </c:pt>
                <c:pt idx="6">
                  <c:v>4.7000000000000007E-2</c:v>
                </c:pt>
                <c:pt idx="7">
                  <c:v>4.7000000000000007E-2</c:v>
                </c:pt>
                <c:pt idx="8">
                  <c:v>4.7000000000000007E-2</c:v>
                </c:pt>
                <c:pt idx="9">
                  <c:v>4.7000000000000007E-2</c:v>
                </c:pt>
                <c:pt idx="10">
                  <c:v>4.7000000000000007E-2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Foglio1!$A$2:$A$12</c:f>
              <c:strCache>
                <c:ptCount val="11"/>
                <c:pt idx="0">
                  <c:v>Giurisprud.</c:v>
                </c:pt>
                <c:pt idx="1">
                  <c:v>Economia </c:v>
                </c:pt>
                <c:pt idx="2">
                  <c:v>Architettura </c:v>
                </c:pt>
                <c:pt idx="3">
                  <c:v>Lettere </c:v>
                </c:pt>
                <c:pt idx="4">
                  <c:v>Ingegneria </c:v>
                </c:pt>
                <c:pt idx="5">
                  <c:v>A. belle arti</c:v>
                </c:pt>
                <c:pt idx="6">
                  <c:v>Med. Ling.</c:v>
                </c:pt>
                <c:pt idx="7">
                  <c:v>Sc. politiche</c:v>
                </c:pt>
                <c:pt idx="8">
                  <c:v>BCM</c:v>
                </c:pt>
                <c:pt idx="9">
                  <c:v>Psicologia</c:v>
                </c:pt>
                <c:pt idx="10">
                  <c:v>Agraria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DATI V M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Foglio1!$A$2:$A$15</c:f>
              <c:strCache>
                <c:ptCount val="14"/>
                <c:pt idx="0">
                  <c:v>Medicina</c:v>
                </c:pt>
                <c:pt idx="1">
                  <c:v>Giurispr.</c:v>
                </c:pt>
                <c:pt idx="2">
                  <c:v>Ingegneria</c:v>
                </c:pt>
                <c:pt idx="3">
                  <c:v>Sc politiche</c:v>
                </c:pt>
                <c:pt idx="4">
                  <c:v>Filosofia</c:v>
                </c:pt>
                <c:pt idx="5">
                  <c:v>Beni cult.</c:v>
                </c:pt>
                <c:pt idx="6">
                  <c:v>Chimica</c:v>
                </c:pt>
                <c:pt idx="7">
                  <c:v>Prof sanit.</c:v>
                </c:pt>
                <c:pt idx="8">
                  <c:v>Sc. Motorie</c:v>
                </c:pt>
                <c:pt idx="9">
                  <c:v>Busin. e man.</c:v>
                </c:pt>
                <c:pt idx="10">
                  <c:v>Restauro</c:v>
                </c:pt>
                <c:pt idx="11">
                  <c:v>Lettere</c:v>
                </c:pt>
                <c:pt idx="12">
                  <c:v>Biologia </c:v>
                </c:pt>
                <c:pt idx="13">
                  <c:v>Non risponde</c:v>
                </c:pt>
              </c:strCache>
            </c:strRef>
          </c:cat>
          <c:val>
            <c:numRef>
              <c:f>Foglio1!$B$2:$B$15</c:f>
              <c:numCache>
                <c:formatCode>0.00%</c:formatCode>
                <c:ptCount val="14"/>
                <c:pt idx="0">
                  <c:v>0.20800000000000002</c:v>
                </c:pt>
                <c:pt idx="1">
                  <c:v>0.125</c:v>
                </c:pt>
                <c:pt idx="2">
                  <c:v>8.3000000000000018E-2</c:v>
                </c:pt>
                <c:pt idx="3">
                  <c:v>8.3000000000000018E-2</c:v>
                </c:pt>
                <c:pt idx="4">
                  <c:v>8.3000000000000018E-2</c:v>
                </c:pt>
                <c:pt idx="5">
                  <c:v>4.1000000000000009E-2</c:v>
                </c:pt>
                <c:pt idx="6">
                  <c:v>4.1000000000000009E-2</c:v>
                </c:pt>
                <c:pt idx="7">
                  <c:v>4.1000000000000009E-2</c:v>
                </c:pt>
                <c:pt idx="8">
                  <c:v>4.1000000000000009E-2</c:v>
                </c:pt>
                <c:pt idx="9">
                  <c:v>4.1000000000000009E-2</c:v>
                </c:pt>
                <c:pt idx="10">
                  <c:v>4.1000000000000009E-2</c:v>
                </c:pt>
                <c:pt idx="11">
                  <c:v>4.1000000000000009E-2</c:v>
                </c:pt>
                <c:pt idx="12">
                  <c:v>4.1000000000000009E-2</c:v>
                </c:pt>
                <c:pt idx="13">
                  <c:v>8.3000000000000018E-2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Foglio1!$A$2:$A$7</c:f>
              <c:strCache>
                <c:ptCount val="6"/>
                <c:pt idx="0">
                  <c:v>Area ec/giur</c:v>
                </c:pt>
                <c:pt idx="1">
                  <c:v>Area politec.</c:v>
                </c:pt>
                <c:pt idx="2">
                  <c:v>A. scientif.</c:v>
                </c:pt>
                <c:pt idx="3">
                  <c:v>A. sc. umane</c:v>
                </c:pt>
                <c:pt idx="4">
                  <c:v>A. medica</c:v>
                </c:pt>
                <c:pt idx="5">
                  <c:v>Non rispon.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56</c:v>
                </c:pt>
                <c:pt idx="1">
                  <c:v>39</c:v>
                </c:pt>
                <c:pt idx="2">
                  <c:v>9</c:v>
                </c:pt>
                <c:pt idx="3">
                  <c:v>39</c:v>
                </c:pt>
                <c:pt idx="4">
                  <c:v>47</c:v>
                </c:pt>
                <c:pt idx="5">
                  <c:v>18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Foglio1!$A$2:$A$11</c:f>
              <c:strCache>
                <c:ptCount val="10"/>
                <c:pt idx="0">
                  <c:v>Medicina</c:v>
                </c:pt>
                <c:pt idx="1">
                  <c:v>Giurispr.</c:v>
                </c:pt>
                <c:pt idx="2">
                  <c:v>Ingegneria</c:v>
                </c:pt>
                <c:pt idx="3">
                  <c:v>Psicologia</c:v>
                </c:pt>
                <c:pt idx="4">
                  <c:v>Economia</c:v>
                </c:pt>
                <c:pt idx="5">
                  <c:v>Prof. san.</c:v>
                </c:pt>
                <c:pt idx="6">
                  <c:v>Biologia</c:v>
                </c:pt>
                <c:pt idx="7">
                  <c:v>Architettura</c:v>
                </c:pt>
                <c:pt idx="8">
                  <c:v>Ind. Design</c:v>
                </c:pt>
                <c:pt idx="9">
                  <c:v>Acc. B. arti</c:v>
                </c:pt>
              </c:strCache>
            </c:strRef>
          </c:cat>
          <c:val>
            <c:numRef>
              <c:f>Foglio1!$B$2:$B$11</c:f>
              <c:numCache>
                <c:formatCode>0.00%</c:formatCode>
                <c:ptCount val="10"/>
                <c:pt idx="0">
                  <c:v>0.17500000000000002</c:v>
                </c:pt>
                <c:pt idx="1">
                  <c:v>0.17500000000000002</c:v>
                </c:pt>
                <c:pt idx="2" formatCode="0%">
                  <c:v>0.13</c:v>
                </c:pt>
                <c:pt idx="3" formatCode="0%">
                  <c:v>0.13</c:v>
                </c:pt>
                <c:pt idx="4" formatCode="0%">
                  <c:v>0.13</c:v>
                </c:pt>
                <c:pt idx="5">
                  <c:v>8.7000000000000022E-2</c:v>
                </c:pt>
                <c:pt idx="6">
                  <c:v>4.3500000000000011E-2</c:v>
                </c:pt>
                <c:pt idx="7">
                  <c:v>4.3500000000000011E-2</c:v>
                </c:pt>
                <c:pt idx="8">
                  <c:v>4.3500000000000011E-2</c:v>
                </c:pt>
                <c:pt idx="9">
                  <c:v>4.3500000000000011E-2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DATI V B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it-IT" smtClean="0"/>
                      <a:t>Medicina </a:t>
                    </a:r>
                    <a:r>
                      <a:rPr lang="it-IT"/>
                      <a:t>31,80%</a:t>
                    </a:r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it-IT" smtClean="0"/>
                      <a:t>Psicologia </a:t>
                    </a:r>
                    <a:r>
                      <a:rPr lang="it-IT"/>
                      <a:t>18,10%</a:t>
                    </a:r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it-IT" smtClean="0"/>
                      <a:t>Giurisprud. </a:t>
                    </a:r>
                    <a:r>
                      <a:rPr lang="it-IT"/>
                      <a:t>13,60%</a:t>
                    </a:r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it-IT" dirty="0" err="1"/>
                      <a:t>Busin</a:t>
                    </a:r>
                    <a:r>
                      <a:rPr lang="it-IT" dirty="0"/>
                      <a:t>. </a:t>
                    </a:r>
                    <a:r>
                      <a:rPr lang="it-IT" dirty="0" smtClean="0"/>
                      <a:t>man. </a:t>
                    </a:r>
                    <a:r>
                      <a:rPr lang="it-IT" dirty="0"/>
                      <a:t>9%</a:t>
                    </a:r>
                  </a:p>
                </c:rich>
              </c:tx>
              <c:showVal val="1"/>
              <c:showCat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it-IT" dirty="0" err="1"/>
                      <a:t>Med</a:t>
                    </a:r>
                    <a:r>
                      <a:rPr lang="it-IT" dirty="0"/>
                      <a:t>. </a:t>
                    </a:r>
                    <a:r>
                      <a:rPr lang="it-IT" dirty="0" err="1" smtClean="0"/>
                      <a:t>vet</a:t>
                    </a:r>
                    <a:r>
                      <a:rPr lang="it-IT" dirty="0" smtClean="0"/>
                      <a:t>. </a:t>
                    </a:r>
                    <a:r>
                      <a:rPr lang="it-IT" dirty="0"/>
                      <a:t>4,50%</a:t>
                    </a:r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-1.1763873827148801E-4"/>
                  <c:y val="1.27516611452816E-2"/>
                </c:manualLayout>
              </c:layout>
              <c:tx>
                <c:rich>
                  <a:bodyPr/>
                  <a:lstStyle/>
                  <a:p>
                    <a:r>
                      <a:rPr lang="it-IT" dirty="0" smtClean="0"/>
                      <a:t>Biologia </a:t>
                    </a:r>
                    <a:r>
                      <a:rPr lang="it-IT" dirty="0"/>
                      <a:t>4,50%</a:t>
                    </a:r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-0.10802469135802502"/>
                  <c:y val="-2.6639342113129107E-2"/>
                </c:manualLayout>
              </c:layout>
              <c:tx>
                <c:rich>
                  <a:bodyPr/>
                  <a:lstStyle/>
                  <a:p>
                    <a:r>
                      <a:rPr lang="it-IT" dirty="0" smtClean="0"/>
                      <a:t>DAMS</a:t>
                    </a:r>
                    <a:r>
                      <a:rPr lang="it-IT" baseline="0" dirty="0" smtClean="0"/>
                      <a:t> </a:t>
                    </a:r>
                    <a:r>
                      <a:rPr lang="it-IT" dirty="0" smtClean="0"/>
                      <a:t>4,5%</a:t>
                    </a:r>
                    <a:endParaRPr lang="it-IT" dirty="0"/>
                  </a:p>
                </c:rich>
              </c:tx>
              <c:showVal val="1"/>
              <c:showCatName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it-IT" dirty="0"/>
                      <a:t>School </a:t>
                    </a:r>
                    <a:r>
                      <a:rPr lang="it-IT" err="1"/>
                      <a:t>arts</a:t>
                    </a:r>
                    <a:r>
                      <a:rPr lang="it-IT"/>
                      <a:t> </a:t>
                    </a:r>
                    <a:r>
                      <a:rPr lang="it-IT" smtClean="0"/>
                      <a:t>cr</a:t>
                    </a:r>
                    <a:r>
                      <a:rPr lang="it-IT" dirty="0" smtClean="0"/>
                      <a:t>.</a:t>
                    </a:r>
                    <a:r>
                      <a:rPr lang="it-IT" smtClean="0"/>
                      <a:t> </a:t>
                    </a:r>
                    <a:r>
                      <a:rPr lang="it-IT" dirty="0"/>
                      <a:t>4,50%</a:t>
                    </a:r>
                  </a:p>
                </c:rich>
              </c:tx>
              <c:showVal val="1"/>
              <c:showCatName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it-IT" dirty="0" err="1"/>
                      <a:t>Med</a:t>
                    </a:r>
                    <a:r>
                      <a:rPr lang="it-IT"/>
                      <a:t>. </a:t>
                    </a:r>
                    <a:r>
                      <a:rPr lang="it-IT" smtClean="0"/>
                      <a:t>Ling. </a:t>
                    </a:r>
                    <a:r>
                      <a:rPr lang="it-IT"/>
                      <a:t>4,50%</a:t>
                    </a:r>
                  </a:p>
                </c:rich>
              </c:tx>
              <c:showVal val="1"/>
              <c:showCatName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it-IT" smtClean="0"/>
                      <a:t>Architettura </a:t>
                    </a:r>
                    <a:r>
                      <a:rPr lang="it-IT"/>
                      <a:t>4,50%</a:t>
                    </a:r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Foglio1!$A$2:$A$11</c:f>
              <c:strCache>
                <c:ptCount val="10"/>
                <c:pt idx="0">
                  <c:v>Medicina</c:v>
                </c:pt>
                <c:pt idx="1">
                  <c:v>Psicologia</c:v>
                </c:pt>
                <c:pt idx="2">
                  <c:v>Giurisprud.</c:v>
                </c:pt>
                <c:pt idx="3">
                  <c:v>Busin. Man.</c:v>
                </c:pt>
                <c:pt idx="4">
                  <c:v>Med. Vet.</c:v>
                </c:pt>
                <c:pt idx="5">
                  <c:v>Biologia</c:v>
                </c:pt>
                <c:pt idx="6">
                  <c:v>DAMS</c:v>
                </c:pt>
                <c:pt idx="7">
                  <c:v>School arts cr</c:v>
                </c:pt>
                <c:pt idx="8">
                  <c:v>Med. Ling</c:v>
                </c:pt>
                <c:pt idx="9">
                  <c:v>Architettura</c:v>
                </c:pt>
              </c:strCache>
            </c:strRef>
          </c:cat>
          <c:val>
            <c:numRef>
              <c:f>Foglio1!$B$2:$B$11</c:f>
              <c:numCache>
                <c:formatCode>0.00%</c:formatCode>
                <c:ptCount val="10"/>
                <c:pt idx="0">
                  <c:v>0.31800000000000006</c:v>
                </c:pt>
                <c:pt idx="1">
                  <c:v>0.18100000000000002</c:v>
                </c:pt>
                <c:pt idx="2">
                  <c:v>0.13600000000000001</c:v>
                </c:pt>
                <c:pt idx="3" formatCode="0%">
                  <c:v>9.0000000000000011E-2</c:v>
                </c:pt>
                <c:pt idx="4">
                  <c:v>4.5000000000000005E-2</c:v>
                </c:pt>
                <c:pt idx="5">
                  <c:v>4.5000000000000005E-2</c:v>
                </c:pt>
                <c:pt idx="6" formatCode="General">
                  <c:v>0</c:v>
                </c:pt>
                <c:pt idx="7">
                  <c:v>4.5000000000000005E-2</c:v>
                </c:pt>
                <c:pt idx="8">
                  <c:v>4.5000000000000005E-2</c:v>
                </c:pt>
                <c:pt idx="9">
                  <c:v>4.5000000000000005E-2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Foglio1!$A$2:$A$8</c:f>
              <c:strCache>
                <c:ptCount val="7"/>
                <c:pt idx="0">
                  <c:v>Non so </c:v>
                </c:pt>
                <c:pt idx="1">
                  <c:v>Medicina</c:v>
                </c:pt>
                <c:pt idx="2">
                  <c:v>Giurispr.</c:v>
                </c:pt>
                <c:pt idx="3">
                  <c:v>Lettere</c:v>
                </c:pt>
                <c:pt idx="4">
                  <c:v>Sc d. nutriz.</c:v>
                </c:pt>
                <c:pt idx="5">
                  <c:v>Storia e filos.</c:v>
                </c:pt>
                <c:pt idx="6">
                  <c:v>Ingegneria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0">
                  <c:v>0.29400000000000004</c:v>
                </c:pt>
                <c:pt idx="1">
                  <c:v>0.17600000000000002</c:v>
                </c:pt>
                <c:pt idx="2">
                  <c:v>0.11700000000000001</c:v>
                </c:pt>
                <c:pt idx="3">
                  <c:v>5.8000000000000003E-2</c:v>
                </c:pt>
                <c:pt idx="4">
                  <c:v>5.8000000000000003E-2</c:v>
                </c:pt>
                <c:pt idx="5">
                  <c:v>5.8000000000000003E-2</c:v>
                </c:pt>
                <c:pt idx="6">
                  <c:v>5.8000000000000003E-2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Foglio1!$A$2:$A$9</c:f>
              <c:strCache>
                <c:ptCount val="8"/>
                <c:pt idx="0">
                  <c:v>Medicina</c:v>
                </c:pt>
                <c:pt idx="1">
                  <c:v>Non so</c:v>
                </c:pt>
                <c:pt idx="2">
                  <c:v>Ingegneria</c:v>
                </c:pt>
                <c:pt idx="3">
                  <c:v>Giurisprud.</c:v>
                </c:pt>
                <c:pt idx="4">
                  <c:v>Economia</c:v>
                </c:pt>
                <c:pt idx="5">
                  <c:v>Lettere</c:v>
                </c:pt>
                <c:pt idx="6">
                  <c:v>Psicologia</c:v>
                </c:pt>
                <c:pt idx="7">
                  <c:v>Acc. Teatr.</c:v>
                </c:pt>
              </c:strCache>
            </c:strRef>
          </c:cat>
          <c:val>
            <c:numRef>
              <c:f>Foglio1!$B$2:$B$9</c:f>
              <c:numCache>
                <c:formatCode>0.00%</c:formatCode>
                <c:ptCount val="8"/>
                <c:pt idx="0">
                  <c:v>0.23500000000000001</c:v>
                </c:pt>
                <c:pt idx="1">
                  <c:v>0.23500000000000001</c:v>
                </c:pt>
                <c:pt idx="2">
                  <c:v>0.11700000000000001</c:v>
                </c:pt>
                <c:pt idx="3">
                  <c:v>0.11700000000000001</c:v>
                </c:pt>
                <c:pt idx="4">
                  <c:v>0.11700000000000001</c:v>
                </c:pt>
                <c:pt idx="5">
                  <c:v>5.8000000000000003E-2</c:v>
                </c:pt>
                <c:pt idx="6">
                  <c:v>5.8000000000000003E-2</c:v>
                </c:pt>
                <c:pt idx="7">
                  <c:v>5.8000000000000003E-2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it-IT" smtClean="0"/>
                      <a:t>Prof.</a:t>
                    </a:r>
                    <a:r>
                      <a:rPr lang="it-IT" baseline="0" smtClean="0"/>
                      <a:t> </a:t>
                    </a:r>
                    <a:r>
                      <a:rPr lang="it-IT" smtClean="0"/>
                      <a:t>sanit</a:t>
                    </a:r>
                    <a:r>
                      <a:rPr lang="it-IT" dirty="0"/>
                      <a:t>.
6%</a:t>
                    </a:r>
                  </a:p>
                </c:rich>
              </c:tx>
              <c:showCatName val="1"/>
              <c:showPercent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it-IT" smtClean="0"/>
                      <a:t>Sc. F. </a:t>
                    </a:r>
                    <a:r>
                      <a:rPr lang="it-IT" dirty="0"/>
                      <a:t>Pr.
6%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Foglio1!$A$2:$A$13</c:f>
              <c:strCache>
                <c:ptCount val="12"/>
                <c:pt idx="0">
                  <c:v>Medicina </c:v>
                </c:pt>
                <c:pt idx="1">
                  <c:v>Psicologia </c:v>
                </c:pt>
                <c:pt idx="2">
                  <c:v>Giurispr.</c:v>
                </c:pt>
                <c:pt idx="3">
                  <c:v>Architett.</c:v>
                </c:pt>
                <c:pt idx="4">
                  <c:v>Lingue </c:v>
                </c:pt>
                <c:pt idx="5">
                  <c:v>Filosofia </c:v>
                </c:pt>
                <c:pt idx="6">
                  <c:v>Europ. P.H</c:v>
                </c:pt>
                <c:pt idx="7">
                  <c:v>Prof,sanit.</c:v>
                </c:pt>
                <c:pt idx="8">
                  <c:v>Sc F Pr.</c:v>
                </c:pt>
                <c:pt idx="9">
                  <c:v>Sc. Intern</c:v>
                </c:pt>
                <c:pt idx="10">
                  <c:v>Econ. Arte</c:v>
                </c:pt>
                <c:pt idx="11">
                  <c:v>Fash. Design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Foglio1!$A$2:$A$14</c:f>
              <c:strCache>
                <c:ptCount val="13"/>
                <c:pt idx="0">
                  <c:v>Giurispr.</c:v>
                </c:pt>
                <c:pt idx="1">
                  <c:v>Medicina</c:v>
                </c:pt>
                <c:pt idx="2">
                  <c:v>Non risponde</c:v>
                </c:pt>
                <c:pt idx="3">
                  <c:v>Economia</c:v>
                </c:pt>
                <c:pt idx="4">
                  <c:v>Med. Ling.</c:v>
                </c:pt>
                <c:pt idx="5">
                  <c:v>Architettuta</c:v>
                </c:pt>
                <c:pt idx="6">
                  <c:v>Acc. Belle arti</c:v>
                </c:pt>
                <c:pt idx="7">
                  <c:v>CLEAC</c:v>
                </c:pt>
                <c:pt idx="8">
                  <c:v>Veterinaria</c:v>
                </c:pt>
                <c:pt idx="9">
                  <c:v>DAMS</c:v>
                </c:pt>
                <c:pt idx="10">
                  <c:v>Farmacia</c:v>
                </c:pt>
                <c:pt idx="11">
                  <c:v>Sc. D. Comun</c:v>
                </c:pt>
                <c:pt idx="12">
                  <c:v>Beni culturali</c:v>
                </c:pt>
              </c:strCache>
            </c:strRef>
          </c:cat>
          <c:val>
            <c:numRef>
              <c:f>Foglio1!$B$2:$B$14</c:f>
              <c:numCache>
                <c:formatCode>General</c:formatCode>
                <c:ptCount val="13"/>
                <c:pt idx="0">
                  <c:v>6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DATI V H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it-IT" smtClean="0"/>
                      <a:t>Ingegneria </a:t>
                    </a:r>
                    <a:r>
                      <a:rPr lang="it-IT"/>
                      <a:t>31,80%</a:t>
                    </a:r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it-IT"/>
                      <a:t>Medicina </a:t>
                    </a:r>
                    <a:r>
                      <a:rPr lang="it-IT" smtClean="0"/>
                      <a:t> </a:t>
                    </a:r>
                    <a:r>
                      <a:rPr lang="it-IT"/>
                      <a:t>18,10%</a:t>
                    </a:r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it-IT" dirty="0" err="1" smtClean="0"/>
                      <a:t>Giurispr</a:t>
                    </a:r>
                    <a:r>
                      <a:rPr lang="it-IT" dirty="0" smtClean="0"/>
                      <a:t>. </a:t>
                    </a:r>
                    <a:r>
                      <a:rPr lang="it-IT" dirty="0"/>
                      <a:t>13,60%</a:t>
                    </a:r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it-IT" err="1"/>
                      <a:t>Conservat</a:t>
                    </a:r>
                    <a:r>
                      <a:rPr lang="it-IT" smtClean="0"/>
                      <a:t>. </a:t>
                    </a:r>
                    <a:r>
                      <a:rPr lang="it-IT" dirty="0"/>
                      <a:t>4,50%</a:t>
                    </a:r>
                  </a:p>
                </c:rich>
              </c:tx>
              <c:showVal val="1"/>
              <c:showCat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it-IT" dirty="0"/>
                      <a:t>Arti </a:t>
                    </a:r>
                    <a:r>
                      <a:rPr lang="it-IT" err="1"/>
                      <a:t>dramm</a:t>
                    </a:r>
                    <a:r>
                      <a:rPr lang="it-IT" smtClean="0"/>
                      <a:t>. </a:t>
                    </a:r>
                    <a:r>
                      <a:rPr lang="it-IT" dirty="0"/>
                      <a:t>4,50%</a:t>
                    </a:r>
                  </a:p>
                </c:rich>
              </c:tx>
              <c:showVal val="1"/>
              <c:showCat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it-IT"/>
                      <a:t>Lingue </a:t>
                    </a:r>
                    <a:r>
                      <a:rPr lang="it-IT" smtClean="0"/>
                      <a:t> </a:t>
                    </a:r>
                    <a:r>
                      <a:rPr lang="it-IT"/>
                      <a:t>4,50%</a:t>
                    </a:r>
                  </a:p>
                </c:rich>
              </c:tx>
              <c:showVal val="1"/>
              <c:showCatNam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it-IT" dirty="0" err="1"/>
                      <a:t>Med</a:t>
                    </a:r>
                    <a:r>
                      <a:rPr lang="it-IT"/>
                      <a:t>. </a:t>
                    </a:r>
                    <a:r>
                      <a:rPr lang="it-IT" smtClean="0"/>
                      <a:t>Ling. </a:t>
                    </a:r>
                    <a:r>
                      <a:rPr lang="it-IT"/>
                      <a:t>4,50%</a:t>
                    </a:r>
                  </a:p>
                </c:rich>
              </c:tx>
              <c:showVal val="1"/>
              <c:showCatName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it-IT" smtClean="0"/>
                      <a:t>Economia </a:t>
                    </a:r>
                    <a:r>
                      <a:rPr lang="it-IT"/>
                      <a:t>4,50%</a:t>
                    </a:r>
                  </a:p>
                </c:rich>
              </c:tx>
              <c:showVal val="1"/>
              <c:showCatName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it-IT" dirty="0"/>
                      <a:t>Non </a:t>
                    </a:r>
                    <a:r>
                      <a:rPr lang="it-IT" err="1"/>
                      <a:t>risp</a:t>
                    </a:r>
                    <a:r>
                      <a:rPr lang="it-IT" smtClean="0"/>
                      <a:t>. </a:t>
                    </a:r>
                    <a:r>
                      <a:rPr lang="it-IT"/>
                      <a:t>13,60%</a:t>
                    </a:r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Foglio1!$A$2:$A$10</c:f>
              <c:strCache>
                <c:ptCount val="9"/>
                <c:pt idx="0">
                  <c:v>Ingegneria</c:v>
                </c:pt>
                <c:pt idx="1">
                  <c:v>Medicina </c:v>
                </c:pt>
                <c:pt idx="2">
                  <c:v>Giurispr.</c:v>
                </c:pt>
                <c:pt idx="3">
                  <c:v>Conservat.</c:v>
                </c:pt>
                <c:pt idx="4">
                  <c:v>Arti dramm.</c:v>
                </c:pt>
                <c:pt idx="5">
                  <c:v>Lingue </c:v>
                </c:pt>
                <c:pt idx="6">
                  <c:v>Med. Ling.</c:v>
                </c:pt>
                <c:pt idx="7">
                  <c:v>Economia</c:v>
                </c:pt>
                <c:pt idx="8">
                  <c:v>Non risp.</c:v>
                </c:pt>
              </c:strCache>
            </c:strRef>
          </c:cat>
          <c:val>
            <c:numRef>
              <c:f>Foglio1!$B$2:$B$10</c:f>
              <c:numCache>
                <c:formatCode>0.00%</c:formatCode>
                <c:ptCount val="9"/>
                <c:pt idx="0">
                  <c:v>0.31800000000000006</c:v>
                </c:pt>
                <c:pt idx="1">
                  <c:v>0.18100000000000002</c:v>
                </c:pt>
                <c:pt idx="2">
                  <c:v>0.13600000000000001</c:v>
                </c:pt>
                <c:pt idx="3">
                  <c:v>4.5000000000000005E-2</c:v>
                </c:pt>
                <c:pt idx="4">
                  <c:v>4.5000000000000005E-2</c:v>
                </c:pt>
                <c:pt idx="5">
                  <c:v>4.5000000000000005E-2</c:v>
                </c:pt>
                <c:pt idx="6">
                  <c:v>4.5000000000000005E-2</c:v>
                </c:pt>
                <c:pt idx="7">
                  <c:v>4.5000000000000005E-2</c:v>
                </c:pt>
                <c:pt idx="8">
                  <c:v>0.13600000000000001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ula di chiusur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240BAB-B89A-4F49-B1FE-84AF291A3EA6}" type="datetimeFigureOut">
              <a:rPr lang="it-IT" smtClean="0"/>
              <a:pPr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D52FAD-8199-4042-BB07-9D4701504ED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2154"/>
            <a:ext cx="7772400" cy="2845179"/>
          </a:xfrm>
        </p:spPr>
        <p:txBody>
          <a:bodyPr/>
          <a:lstStyle/>
          <a:p>
            <a:r>
              <a:rPr lang="it-IT" dirty="0" smtClean="0"/>
              <a:t>LICEO CLASSICO “G. GARIBALDI” DI PALERMO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180644"/>
            <a:ext cx="6400800" cy="1752600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ANNO SCOLASTICO 2015-2016</a:t>
            </a:r>
          </a:p>
          <a:p>
            <a:r>
              <a:rPr lang="it-IT" dirty="0" smtClean="0"/>
              <a:t>ORIENTAMENTO IN USCITA</a:t>
            </a:r>
          </a:p>
          <a:p>
            <a:r>
              <a:rPr lang="it-IT" dirty="0" smtClean="0"/>
              <a:t>REFERENTE PROF LAURA POMA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04543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1768"/>
            <a:ext cx="8229600" cy="1143000"/>
          </a:xfrm>
        </p:spPr>
        <p:txBody>
          <a:bodyPr/>
          <a:lstStyle/>
          <a:p>
            <a:r>
              <a:rPr lang="it-IT" b="1" dirty="0"/>
              <a:t>Incontro LUISS (Roma)  09/03/2016</a:t>
            </a:r>
            <a:br>
              <a:rPr lang="it-IT" b="1" dirty="0"/>
            </a:br>
            <a:r>
              <a:rPr lang="it-IT" sz="4400" b="1" dirty="0"/>
              <a:t>Classi </a:t>
            </a:r>
            <a:r>
              <a:rPr lang="it-IT" sz="4400" b="1" dirty="0" smtClean="0"/>
              <a:t>quarte</a:t>
            </a:r>
            <a:r>
              <a:rPr lang="it-IT" sz="4400" b="1" dirty="0"/>
              <a:t/>
            </a:r>
            <a:br>
              <a:rPr lang="it-IT" sz="4400" b="1" dirty="0"/>
            </a:br>
            <a:r>
              <a:rPr lang="it-IT" b="1" dirty="0"/>
              <a:t/>
            </a:r>
            <a:br>
              <a:rPr lang="it-IT" b="1" dirty="0"/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63285121"/>
              </p:ext>
            </p:extLst>
          </p:nvPr>
        </p:nvGraphicFramePr>
        <p:xfrm>
          <a:off x="529264" y="3275648"/>
          <a:ext cx="8157536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3770"/>
                <a:gridCol w="785377"/>
                <a:gridCol w="869929"/>
                <a:gridCol w="1019692"/>
                <a:gridCol w="1019692"/>
                <a:gridCol w="1019692"/>
                <a:gridCol w="1019692"/>
                <a:gridCol w="10196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Classe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 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 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 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 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 </a:t>
                      </a:r>
                      <a:r>
                        <a:rPr lang="it-IT" dirty="0" err="1" smtClean="0"/>
                        <a:t>F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 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 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Numero di partecipanti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617772" y="4537423"/>
            <a:ext cx="112082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Totale 52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="" val="100181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2843"/>
            <a:ext cx="8229600" cy="1836798"/>
          </a:xfrm>
        </p:spPr>
        <p:txBody>
          <a:bodyPr/>
          <a:lstStyle/>
          <a:p>
            <a:r>
              <a:rPr lang="it-IT" b="1" dirty="0"/>
              <a:t>Incontro IULM  (Mi) 10/03/2016</a:t>
            </a:r>
            <a:br>
              <a:rPr lang="it-IT" b="1" dirty="0"/>
            </a:br>
            <a:r>
              <a:rPr lang="it-IT" b="1" dirty="0" smtClean="0"/>
              <a:t>Classi quarte e quinte</a:t>
            </a:r>
            <a:endParaRPr lang="it-IT" b="1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83598400"/>
              </p:ext>
            </p:extLst>
          </p:nvPr>
        </p:nvGraphicFramePr>
        <p:xfrm>
          <a:off x="457200" y="3461002"/>
          <a:ext cx="7945440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9058"/>
                <a:gridCol w="1189422"/>
                <a:gridCol w="1324240"/>
                <a:gridCol w="1324240"/>
                <a:gridCol w="1324240"/>
                <a:gridCol w="1324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Classi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 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 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 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 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 M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Numero di partecipanti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6305822" y="4494207"/>
            <a:ext cx="122448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/>
              <a:t>Totale 32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12380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16641"/>
            <a:ext cx="8229600" cy="1143000"/>
          </a:xfrm>
        </p:spPr>
        <p:txBody>
          <a:bodyPr/>
          <a:lstStyle/>
          <a:p>
            <a:r>
              <a:rPr lang="it-IT" b="1" dirty="0"/>
              <a:t>Incontro Scuola di Mediazione Linguistica di Palermo 17/03/2016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1635063"/>
              </p:ext>
            </p:extLst>
          </p:nvPr>
        </p:nvGraphicFramePr>
        <p:xfrm>
          <a:off x="739775" y="2770188"/>
          <a:ext cx="7662864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4288"/>
                <a:gridCol w="2554288"/>
                <a:gridCol w="255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Classe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 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 H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Numero di partecipanti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18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372669" y="3988894"/>
            <a:ext cx="122448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/>
              <a:t>Totale 26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65722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Incontro università di Trento 19/03/2016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smtClean="0"/>
              <a:t>Classi quarte e quinte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93332021"/>
              </p:ext>
            </p:extLst>
          </p:nvPr>
        </p:nvGraphicFramePr>
        <p:xfrm>
          <a:off x="267383" y="3104452"/>
          <a:ext cx="8135256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8336"/>
                <a:gridCol w="690743"/>
                <a:gridCol w="911642"/>
                <a:gridCol w="1016907"/>
                <a:gridCol w="1016907"/>
                <a:gridCol w="1016907"/>
                <a:gridCol w="1016907"/>
                <a:gridCol w="10169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Classe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 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 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 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 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 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 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 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Numero di partecipanti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215670" y="4434580"/>
            <a:ext cx="1224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Totale 36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xmlns="" val="2323883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Incontro Corso di Laurea in Beni Culturali (Università di Palermo) 19/04/</a:t>
            </a:r>
            <a:r>
              <a:rPr lang="it-IT" b="1" dirty="0" smtClean="0"/>
              <a:t>2016</a:t>
            </a:r>
            <a:br>
              <a:rPr lang="it-IT" b="1" dirty="0" smtClean="0"/>
            </a:br>
            <a:r>
              <a:rPr lang="it-IT" b="1" dirty="0" smtClean="0"/>
              <a:t>Classi quarte e quinte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207071"/>
              </p:ext>
            </p:extLst>
          </p:nvPr>
        </p:nvGraphicFramePr>
        <p:xfrm>
          <a:off x="739775" y="2770188"/>
          <a:ext cx="7662864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15716"/>
                <a:gridCol w="1915716"/>
                <a:gridCol w="1915716"/>
                <a:gridCol w="19157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Classe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V M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IV </a:t>
                      </a:r>
                      <a:r>
                        <a:rPr lang="it-IT" b="1" dirty="0" err="1" smtClean="0"/>
                        <a:t>F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V G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Numero di partecipanti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3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640054" y="4183061"/>
            <a:ext cx="1093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Totale 6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xmlns="" val="1280883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rgbClr val="3366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/>
              <a:t>10 CLASSI: corsi A, B, D, E, </a:t>
            </a:r>
            <a:r>
              <a:rPr lang="it-IT" dirty="0" err="1" smtClean="0"/>
              <a:t>F</a:t>
            </a:r>
            <a:r>
              <a:rPr lang="it-IT" dirty="0" smtClean="0"/>
              <a:t>, G, H, I, L, M)</a:t>
            </a:r>
          </a:p>
          <a:p>
            <a:r>
              <a:rPr lang="it-IT" dirty="0" smtClean="0"/>
              <a:t>TOTALE ALUNNI 211</a:t>
            </a:r>
          </a:p>
          <a:p>
            <a:r>
              <a:rPr lang="it-IT" dirty="0" smtClean="0"/>
              <a:t>Femmine 137</a:t>
            </a:r>
          </a:p>
          <a:p>
            <a:r>
              <a:rPr lang="it-IT" dirty="0" smtClean="0"/>
              <a:t>Maschi 74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660769" y="474450"/>
            <a:ext cx="55718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chemeClr val="bg1"/>
                </a:solidFill>
              </a:rPr>
              <a:t>DATI CLASSI QUINTE</a:t>
            </a:r>
          </a:p>
          <a:p>
            <a:r>
              <a:rPr lang="it-IT" sz="3600" b="1" dirty="0" smtClean="0">
                <a:solidFill>
                  <a:schemeClr val="bg1"/>
                </a:solidFill>
              </a:rPr>
              <a:t>Anno scolastico 2015-2016</a:t>
            </a:r>
            <a:endParaRPr lang="it-IT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669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52214"/>
            <a:ext cx="8229600" cy="1143000"/>
          </a:xfrm>
        </p:spPr>
        <p:txBody>
          <a:bodyPr/>
          <a:lstStyle/>
          <a:p>
            <a:r>
              <a:rPr lang="it-IT" dirty="0"/>
              <a:t>Monitoraggio delle quinte classi 2016-2017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9667" y="1710985"/>
            <a:ext cx="8686799" cy="536985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sz="2900" dirty="0"/>
              <a:t>L’obiettivo è quello di monitorare </a:t>
            </a:r>
          </a:p>
          <a:p>
            <a:pPr lvl="0"/>
            <a:r>
              <a:rPr lang="it-IT" sz="2900" dirty="0"/>
              <a:t>i risultati nell’arco del triennio (rilevazione del credito scolastico), </a:t>
            </a:r>
          </a:p>
          <a:p>
            <a:pPr lvl="0"/>
            <a:r>
              <a:rPr lang="it-IT" sz="2900" dirty="0"/>
              <a:t>i risultati degli esami di stato (voto finale);</a:t>
            </a:r>
          </a:p>
          <a:p>
            <a:pPr lvl="0"/>
            <a:r>
              <a:rPr lang="it-IT" sz="2900" dirty="0"/>
              <a:t>la congruenza rispetto alla dichiarazione d’intenti, rilevata alla fine dell’anno scolastico attraverso l’apposito questionario, con le scelte effettive rispetto all’ateneo e al corso di laurea;</a:t>
            </a:r>
          </a:p>
          <a:p>
            <a:pPr lvl="0"/>
            <a:r>
              <a:rPr lang="it-IT" sz="2900" dirty="0"/>
              <a:t>gli esiti universitari alla fine di ogni anno accademico;</a:t>
            </a:r>
          </a:p>
          <a:p>
            <a:pPr lvl="0"/>
            <a:r>
              <a:rPr lang="it-IT" sz="2900" dirty="0"/>
              <a:t>i risultati alla fine del corso di laurea triennale prima e della specialistica o del quinquennio, se si tratta di una laurea magistrale, poi;</a:t>
            </a:r>
          </a:p>
          <a:p>
            <a:pPr lvl="0"/>
            <a:r>
              <a:rPr lang="it-IT" sz="2900" dirty="0"/>
              <a:t>le esperienze lavorative dopo la laurea.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69856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 </a:t>
            </a:r>
            <a:r>
              <a:rPr lang="it-IT" dirty="0"/>
              <a:t>M</a:t>
            </a:r>
            <a:r>
              <a:rPr lang="it-IT" dirty="0" smtClean="0"/>
              <a:t>aggio 2016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93120318"/>
              </p:ext>
            </p:extLst>
          </p:nvPr>
        </p:nvGraphicFramePr>
        <p:xfrm>
          <a:off x="739775" y="2213080"/>
          <a:ext cx="7662863" cy="326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sellaDiTesto 7"/>
          <p:cNvSpPr txBox="1"/>
          <p:nvPr/>
        </p:nvSpPr>
        <p:spPr>
          <a:xfrm flipH="1">
            <a:off x="0" y="548719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Legenda: </a:t>
            </a:r>
          </a:p>
          <a:p>
            <a:r>
              <a:rPr lang="it-IT" dirty="0" smtClean="0"/>
              <a:t>Area politecnica (Ing. e Arch.); A. </a:t>
            </a:r>
            <a:r>
              <a:rPr lang="it-IT" dirty="0" err="1" smtClean="0"/>
              <a:t>econ</a:t>
            </a:r>
            <a:r>
              <a:rPr lang="it-IT" dirty="0" smtClean="0"/>
              <a:t>.: Economia e management; A. sc. Umane (Lettere, Storia, Filosofia, Lingue, Psicologia, Beni cult., </a:t>
            </a:r>
            <a:r>
              <a:rPr lang="it-IT" dirty="0" err="1" smtClean="0"/>
              <a:t>Sc.f.pr</a:t>
            </a:r>
            <a:r>
              <a:rPr lang="it-IT" dirty="0" smtClean="0"/>
              <a:t>.) A. medico san: Medicina, veterinaria, Prof. san.) A. Design e arte ( Design e management per l’arte)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628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Maggio 2016 per area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2600432"/>
              </p:ext>
            </p:extLst>
          </p:nvPr>
        </p:nvGraphicFramePr>
        <p:xfrm>
          <a:off x="739775" y="2770188"/>
          <a:ext cx="7662863" cy="326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8803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V A</a:t>
            </a:r>
            <a:endParaRPr lang="it-IT" dirty="0"/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xmlns="" val="3538021528"/>
              </p:ext>
            </p:extLst>
          </p:nvPr>
        </p:nvGraphicFramePr>
        <p:xfrm>
          <a:off x="151457" y="2431170"/>
          <a:ext cx="8797158" cy="4525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2079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Università con le quali è stata stabilita una collaborazione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2206149"/>
            <a:ext cx="9144000" cy="5008400"/>
          </a:xfrm>
        </p:spPr>
        <p:txBody>
          <a:bodyPr>
            <a:normAutofit fontScale="40000" lnSpcReduction="20000"/>
          </a:bodyPr>
          <a:lstStyle/>
          <a:p>
            <a:r>
              <a:rPr lang="it-IT" sz="4300" dirty="0" smtClean="0"/>
              <a:t>Università </a:t>
            </a:r>
            <a:r>
              <a:rPr lang="it-IT" sz="4300" dirty="0"/>
              <a:t>di Palermo: attività di orientamento in uscita (COT) e partecipazione a seminari.</a:t>
            </a:r>
          </a:p>
          <a:p>
            <a:r>
              <a:rPr lang="it-IT" sz="4300" dirty="0"/>
              <a:t>Scuola di Medicina e Chirurgia – Università di Palermo: seminari</a:t>
            </a:r>
          </a:p>
          <a:p>
            <a:r>
              <a:rPr lang="it-IT" sz="4300" dirty="0"/>
              <a:t>Università LUISS - Guido </a:t>
            </a:r>
            <a:r>
              <a:rPr lang="it-IT" sz="4300" dirty="0" err="1"/>
              <a:t>Carli</a:t>
            </a:r>
            <a:r>
              <a:rPr lang="it-IT" sz="4300" dirty="0"/>
              <a:t> (Roma). Attività di orientamento in uscita, partecipazione a seminari e borsa di studio per  </a:t>
            </a:r>
            <a:r>
              <a:rPr lang="it-IT" sz="4300" i="1" dirty="0" err="1"/>
              <a:t>Summer</a:t>
            </a:r>
            <a:r>
              <a:rPr lang="it-IT" sz="4300" i="1" dirty="0"/>
              <a:t> School</a:t>
            </a:r>
            <a:r>
              <a:rPr lang="it-IT" sz="4300" dirty="0"/>
              <a:t>.</a:t>
            </a:r>
          </a:p>
          <a:p>
            <a:r>
              <a:rPr lang="it-IT" sz="4300" dirty="0"/>
              <a:t>Università “Bocconi” (Milano) Attività di orientamento in uscita e partecipazione a seminari</a:t>
            </a:r>
          </a:p>
          <a:p>
            <a:r>
              <a:rPr lang="it-IT" sz="4300" dirty="0"/>
              <a:t>IULM (Milano) Attività di orientamento in uscita: seminari.</a:t>
            </a:r>
          </a:p>
          <a:p>
            <a:r>
              <a:rPr lang="it-IT" sz="4300" dirty="0"/>
              <a:t>NABA (Milano) Attività di orientamento in uscita: seminari.</a:t>
            </a:r>
          </a:p>
          <a:p>
            <a:r>
              <a:rPr lang="it-IT" sz="4300" dirty="0"/>
              <a:t>Scuola di mediazione linguistica (Palermo) Attività di orientamento in uscita: seminari.</a:t>
            </a:r>
          </a:p>
          <a:p>
            <a:r>
              <a:rPr lang="it-IT" sz="4300" dirty="0"/>
              <a:t>Università “C. Cattaneo” - LIUC (Milano) Attività di orientamento in uscita.</a:t>
            </a:r>
          </a:p>
          <a:p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238582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V B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6207284"/>
              </p:ext>
            </p:extLst>
          </p:nvPr>
        </p:nvGraphicFramePr>
        <p:xfrm>
          <a:off x="457200" y="2051538"/>
          <a:ext cx="9232215" cy="5021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8707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V D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4274875"/>
              </p:ext>
            </p:extLst>
          </p:nvPr>
        </p:nvGraphicFramePr>
        <p:xfrm>
          <a:off x="739775" y="2383692"/>
          <a:ext cx="7947025" cy="4474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989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V 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41564887"/>
              </p:ext>
            </p:extLst>
          </p:nvPr>
        </p:nvGraphicFramePr>
        <p:xfrm>
          <a:off x="457201" y="2266461"/>
          <a:ext cx="8432800" cy="4435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8330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V </a:t>
            </a:r>
            <a:r>
              <a:rPr lang="it-IT" dirty="0" err="1" smtClean="0"/>
              <a:t>F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7730549"/>
              </p:ext>
            </p:extLst>
          </p:nvPr>
        </p:nvGraphicFramePr>
        <p:xfrm>
          <a:off x="739775" y="2607266"/>
          <a:ext cx="7947025" cy="4033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608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V G</a:t>
            </a:r>
            <a:endParaRPr lang="it-IT" dirty="0"/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xmlns="" val="4262267660"/>
              </p:ext>
            </p:extLst>
          </p:nvPr>
        </p:nvGraphicFramePr>
        <p:xfrm>
          <a:off x="1314641" y="2295286"/>
          <a:ext cx="7041131" cy="5075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0616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V H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4721333"/>
              </p:ext>
            </p:extLst>
          </p:nvPr>
        </p:nvGraphicFramePr>
        <p:xfrm>
          <a:off x="457200" y="2149232"/>
          <a:ext cx="8413261" cy="4513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3649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V I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xmlns="" val="3661830837"/>
              </p:ext>
            </p:extLst>
          </p:nvPr>
        </p:nvGraphicFramePr>
        <p:xfrm>
          <a:off x="457199" y="1749792"/>
          <a:ext cx="8447753" cy="48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5046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V L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7100509"/>
              </p:ext>
            </p:extLst>
          </p:nvPr>
        </p:nvGraphicFramePr>
        <p:xfrm>
          <a:off x="457201" y="2473560"/>
          <a:ext cx="8229600" cy="4701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4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V M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1682081"/>
              </p:ext>
            </p:extLst>
          </p:nvPr>
        </p:nvGraphicFramePr>
        <p:xfrm>
          <a:off x="633047" y="2090618"/>
          <a:ext cx="8229600" cy="4493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357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Università con le quali è stata stabilita una collaborazione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9666" y="2547251"/>
            <a:ext cx="8854333" cy="4845573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Scuola Normale di Pisa: attività di orientamento in uscita. Invito, rivolto al Liceo da parte della Scuola Normale di Pisa, a selezionare cinque studenti, meritevoli e interessati alla partecipazione ad attività di orientamento organizzate dalla scuola Normale di Pisa.</a:t>
            </a:r>
          </a:p>
          <a:p>
            <a:r>
              <a:rPr lang="it-IT" dirty="0"/>
              <a:t>Scuola Superiore Sant’Anna-Pisa Attività di orientamento in uscita. </a:t>
            </a:r>
            <a:r>
              <a:rPr lang="it-IT" i="1" dirty="0" err="1"/>
              <a:t>Summer</a:t>
            </a:r>
            <a:r>
              <a:rPr lang="it-IT" i="1" dirty="0"/>
              <a:t> </a:t>
            </a:r>
            <a:r>
              <a:rPr lang="it-IT" i="1" dirty="0" err="1"/>
              <a:t>school</a:t>
            </a:r>
            <a:r>
              <a:rPr lang="it-IT" i="1" dirty="0"/>
              <a:t>.</a:t>
            </a:r>
            <a:endParaRPr lang="it-IT" dirty="0"/>
          </a:p>
          <a:p>
            <a:r>
              <a:rPr lang="it-IT" dirty="0"/>
              <a:t>Scuola</a:t>
            </a:r>
            <a:r>
              <a:rPr lang="it-IT" i="1" dirty="0"/>
              <a:t> IUSS </a:t>
            </a:r>
            <a:r>
              <a:rPr lang="it-IT" dirty="0"/>
              <a:t>di Pisa: orientamento in uscita, </a:t>
            </a:r>
            <a:r>
              <a:rPr lang="it-IT" i="1" dirty="0" err="1"/>
              <a:t>Summer</a:t>
            </a:r>
            <a:r>
              <a:rPr lang="it-IT" i="1" dirty="0"/>
              <a:t> </a:t>
            </a:r>
            <a:r>
              <a:rPr lang="it-IT" i="1" dirty="0" err="1"/>
              <a:t>school</a:t>
            </a:r>
            <a:r>
              <a:rPr lang="it-IT" i="1" dirty="0"/>
              <a:t>.</a:t>
            </a:r>
            <a:endParaRPr lang="it-IT" dirty="0"/>
          </a:p>
          <a:p>
            <a:r>
              <a:rPr lang="it-IT" dirty="0"/>
              <a:t>Scuola Normale Superiore di Pisa: candidature per una borsa di studio finalizzata alla partecipazione alla scuola estiva.</a:t>
            </a:r>
          </a:p>
          <a:p>
            <a:r>
              <a:rPr lang="it-IT" dirty="0"/>
              <a:t>Libera Università di Bolzano e Università degli Studi di Trento: attività di orientamento in uscita e borse di studio per </a:t>
            </a:r>
            <a:r>
              <a:rPr lang="it-IT" i="1" dirty="0" err="1"/>
              <a:t>Summer</a:t>
            </a:r>
            <a:r>
              <a:rPr lang="it-IT" i="1" dirty="0"/>
              <a:t> School,</a:t>
            </a:r>
            <a:r>
              <a:rPr lang="it-IT" dirty="0"/>
              <a:t> settimana orientamento 2016 e Festival dell’economia di Trento.</a:t>
            </a:r>
          </a:p>
          <a:p>
            <a:r>
              <a:rPr lang="it-IT" dirty="0"/>
              <a:t>Università di Ferrara: attività di orientamento in uscita.</a:t>
            </a:r>
          </a:p>
          <a:p>
            <a:r>
              <a:rPr lang="it-IT" dirty="0"/>
              <a:t>Università di Siena: attività di orientamento in uscita.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67676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Università con le quali è stata stabilita una collaborazione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0539" y="2250717"/>
            <a:ext cx="8686799" cy="4412296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Istituto di Studi Filosofici (ISFI) di Lugano: attività di orientamento in uscita</a:t>
            </a:r>
          </a:p>
          <a:p>
            <a:r>
              <a:rPr lang="it-IT" dirty="0"/>
              <a:t>Università La Sapienza (Roma): attività di orientamento in uscita.</a:t>
            </a:r>
          </a:p>
          <a:p>
            <a:r>
              <a:rPr lang="it-IT" dirty="0"/>
              <a:t>Università di Trento: attività di orientamento in uscita: seminari.</a:t>
            </a:r>
          </a:p>
          <a:p>
            <a:r>
              <a:rPr lang="it-IT" dirty="0"/>
              <a:t>Università di Trento, dipartimento di economia: partecipazione, al Festival dell’economia, di due studenti del Liceo, meritevoli e interessati all’evento, ospiti del dipartimento di Economia dell’Università di Trento.</a:t>
            </a:r>
          </a:p>
          <a:p>
            <a:r>
              <a:rPr lang="it-IT" dirty="0"/>
              <a:t>Università Cattolica del Sacro Cuore di Roma: attività di orientamento in uscita.</a:t>
            </a:r>
          </a:p>
          <a:p>
            <a:r>
              <a:rPr lang="it-IT" dirty="0"/>
              <a:t>Politecnico di Torino: attività di orientamento in uscita, progetto lauree scientifiche.</a:t>
            </a:r>
          </a:p>
          <a:p>
            <a:r>
              <a:rPr lang="it-IT" dirty="0"/>
              <a:t>Istituto Nazionale di Alta Matematica “</a:t>
            </a:r>
            <a:r>
              <a:rPr lang="it-IT" dirty="0" err="1"/>
              <a:t>F</a:t>
            </a:r>
            <a:r>
              <a:rPr lang="it-IT" dirty="0"/>
              <a:t>. Severi”, Roma: attività di orientamento in uscita, borse di studio per studenti delle quinte classi.</a:t>
            </a:r>
          </a:p>
          <a:p>
            <a:r>
              <a:rPr lang="it-IT" dirty="0"/>
              <a:t>Politecnico di Milano: : attività di orientamento in uscita.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2644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Incontri di orientamento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dirty="0" smtClean="0"/>
              <a:t>20, 21, 22 Ottobre 2015: Orienta </a:t>
            </a:r>
            <a:r>
              <a:rPr lang="it-IT" sz="2800" dirty="0"/>
              <a:t>Sicilia: </a:t>
            </a:r>
            <a:r>
              <a:rPr lang="it-IT" sz="2800" dirty="0" smtClean="0"/>
              <a:t>quinte </a:t>
            </a:r>
            <a:r>
              <a:rPr lang="it-IT" sz="2800" dirty="0"/>
              <a:t>classi</a:t>
            </a:r>
          </a:p>
          <a:p>
            <a:r>
              <a:rPr lang="it-IT" sz="2800" dirty="0"/>
              <a:t>15 al 19 febbraio </a:t>
            </a:r>
            <a:r>
              <a:rPr lang="it-IT" sz="2800" dirty="0" smtClean="0"/>
              <a:t>2016, Welcome </a:t>
            </a:r>
            <a:r>
              <a:rPr lang="it-IT" sz="2800" dirty="0"/>
              <a:t>week </a:t>
            </a:r>
            <a:r>
              <a:rPr lang="it-IT" sz="2800" dirty="0" smtClean="0"/>
              <a:t>Università di Palermo (COT): quinte classi</a:t>
            </a:r>
          </a:p>
          <a:p>
            <a:r>
              <a:rPr lang="it-IT" sz="2800" dirty="0"/>
              <a:t>21 maggio </a:t>
            </a:r>
            <a:r>
              <a:rPr lang="it-IT" sz="2800" dirty="0" smtClean="0"/>
              <a:t>2016, Festival dell’ingegno Università di Palermo (COT)  e Comune di Palermo: quarte classi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961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Incontri di orientamento presso l’Università di Palermo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Corso di </a:t>
            </a:r>
            <a:r>
              <a:rPr lang="it-IT" dirty="0"/>
              <a:t>L</a:t>
            </a:r>
            <a:r>
              <a:rPr lang="it-IT" dirty="0" smtClean="0"/>
              <a:t>aurea in Architettura: incontri di preparazione ai test </a:t>
            </a:r>
          </a:p>
          <a:p>
            <a:r>
              <a:rPr lang="it-IT" dirty="0"/>
              <a:t>C</a:t>
            </a:r>
            <a:r>
              <a:rPr lang="it-IT" dirty="0" smtClean="0"/>
              <a:t>orso di Laurea in Economia: incontri di orientamento tenuti da docenti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80996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85919"/>
            <a:ext cx="8229600" cy="1143000"/>
          </a:xfrm>
        </p:spPr>
        <p:txBody>
          <a:bodyPr/>
          <a:lstStyle/>
          <a:p>
            <a:r>
              <a:rPr lang="it-IT" sz="4000" b="1" dirty="0" smtClean="0"/>
              <a:t>Incontri di orientamento a scuola</a:t>
            </a:r>
            <a:br>
              <a:rPr lang="it-IT" sz="4000" b="1" dirty="0" smtClean="0"/>
            </a:br>
            <a:r>
              <a:rPr lang="it-IT" sz="4000" b="1" dirty="0" smtClean="0"/>
              <a:t>Incontro </a:t>
            </a:r>
            <a:br>
              <a:rPr lang="it-IT" sz="4000" b="1" dirty="0" smtClean="0"/>
            </a:br>
            <a:r>
              <a:rPr lang="it-IT" sz="4000" b="1" dirty="0" smtClean="0"/>
              <a:t>NABA </a:t>
            </a:r>
            <a:r>
              <a:rPr lang="it-IT" sz="4000" b="1" dirty="0"/>
              <a:t>(Mi) 13/02/2016</a:t>
            </a:r>
            <a:r>
              <a:rPr lang="it-IT" sz="4000" dirty="0"/>
              <a:t/>
            </a:r>
            <a:br>
              <a:rPr lang="it-IT" sz="4000" dirty="0"/>
            </a:br>
            <a:endParaRPr lang="it-IT" sz="40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6308341"/>
              </p:ext>
            </p:extLst>
          </p:nvPr>
        </p:nvGraphicFramePr>
        <p:xfrm>
          <a:off x="739775" y="3795267"/>
          <a:ext cx="7662864" cy="15529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3867"/>
                <a:gridCol w="1110421"/>
                <a:gridCol w="1277144"/>
                <a:gridCol w="1277144"/>
                <a:gridCol w="1277144"/>
                <a:gridCol w="1277144"/>
              </a:tblGrid>
              <a:tr h="722082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effectLst/>
                        </a:rPr>
                        <a:t>Classe 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effectLst/>
                        </a:rPr>
                        <a:t>IV D</a:t>
                      </a:r>
                      <a:r>
                        <a:rPr lang="it-IT" sz="1800" dirty="0" smtClean="0">
                          <a:effectLst/>
                        </a:rPr>
                        <a:t> 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effectLst/>
                        </a:rPr>
                        <a:t>IV </a:t>
                      </a:r>
                      <a:r>
                        <a:rPr lang="it-IT" sz="1800" kern="1200" dirty="0" err="1" smtClean="0">
                          <a:effectLst/>
                        </a:rPr>
                        <a:t>F</a:t>
                      </a:r>
                      <a:r>
                        <a:rPr lang="it-IT" sz="1800" dirty="0" smtClean="0">
                          <a:effectLst/>
                        </a:rPr>
                        <a:t> 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effectLst/>
                        </a:rPr>
                        <a:t>V D</a:t>
                      </a:r>
                      <a:r>
                        <a:rPr lang="it-IT" sz="1800" dirty="0" smtClean="0">
                          <a:effectLst/>
                        </a:rPr>
                        <a:t> 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effectLst/>
                        </a:rPr>
                        <a:t>V G</a:t>
                      </a:r>
                      <a:r>
                        <a:rPr lang="it-IT" sz="1800" dirty="0" smtClean="0">
                          <a:effectLst/>
                        </a:rPr>
                        <a:t> 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effectLst/>
                        </a:rPr>
                        <a:t>V I</a:t>
                      </a:r>
                      <a:r>
                        <a:rPr lang="it-IT" sz="1800" dirty="0" smtClean="0">
                          <a:effectLst/>
                        </a:rPr>
                        <a:t> </a:t>
                      </a:r>
                      <a:endParaRPr lang="it-IT" sz="1800" dirty="0"/>
                    </a:p>
                  </a:txBody>
                  <a:tcPr/>
                </a:tc>
              </a:tr>
              <a:tr h="830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Numero di partecipanti</a:t>
                      </a:r>
                      <a:endParaRPr lang="it-IT" sz="18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19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7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3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4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2</a:t>
                      </a:r>
                      <a:endParaRPr lang="it-IT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6630276" y="5727799"/>
            <a:ext cx="13010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it-IT" sz="2000" b="1" dirty="0">
                <a:latin typeface="Cambria"/>
                <a:ea typeface="ＭＳ 明朝"/>
                <a:cs typeface="Times New Roman"/>
              </a:rPr>
              <a:t>Totale 35</a:t>
            </a:r>
            <a:endParaRPr lang="it-IT" sz="2000" b="1" dirty="0">
              <a:effectLst/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254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4231" y="701690"/>
            <a:ext cx="8229600" cy="1143000"/>
          </a:xfrm>
        </p:spPr>
        <p:txBody>
          <a:bodyPr/>
          <a:lstStyle/>
          <a:p>
            <a:r>
              <a:rPr lang="it-IT" sz="2400" b="1" dirty="0"/>
              <a:t>GIORNATA DI ORIENTAMENTO ORGANIZZATA 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b="1" dirty="0"/>
              <a:t>DALL’UNIVERSITÀ “BOCCONI” DI MILANO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b="1" dirty="0"/>
              <a:t>18 Febbraio 2016</a:t>
            </a:r>
            <a:r>
              <a:rPr lang="it-IT" sz="2400" dirty="0"/>
              <a:t>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3205723"/>
              </p:ext>
            </p:extLst>
          </p:nvPr>
        </p:nvGraphicFramePr>
        <p:xfrm>
          <a:off x="334234" y="2770187"/>
          <a:ext cx="8556309" cy="13835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3172"/>
                <a:gridCol w="756144"/>
                <a:gridCol w="827032"/>
                <a:gridCol w="803402"/>
                <a:gridCol w="783755"/>
                <a:gridCol w="950701"/>
                <a:gridCol w="950701"/>
                <a:gridCol w="950701"/>
                <a:gridCol w="950701"/>
              </a:tblGrid>
              <a:tr h="43071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Classi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IV C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IV D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V G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IV G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IV H 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IV 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IV L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V L</a:t>
                      </a:r>
                      <a:endParaRPr lang="it-IT" b="1" dirty="0"/>
                    </a:p>
                  </a:txBody>
                  <a:tcPr/>
                </a:tc>
              </a:tr>
              <a:tr h="743423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Numero di partecipanti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4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241669" y="4346450"/>
            <a:ext cx="1224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Totale 26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xmlns="" val="3770712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16641"/>
            <a:ext cx="8229600" cy="1143000"/>
          </a:xfrm>
        </p:spPr>
        <p:txBody>
          <a:bodyPr/>
          <a:lstStyle/>
          <a:p>
            <a:r>
              <a:rPr lang="it-IT" b="1" dirty="0"/>
              <a:t>Incontro LUISS (Roma)  09/03</a:t>
            </a:r>
            <a:r>
              <a:rPr lang="it-IT" b="1" dirty="0" smtClean="0"/>
              <a:t>/2016</a:t>
            </a:r>
            <a:r>
              <a:rPr lang="it-IT" b="1" dirty="0"/>
              <a:t/>
            </a:r>
            <a:br>
              <a:rPr lang="it-IT" b="1" dirty="0"/>
            </a:br>
            <a:r>
              <a:rPr lang="it-IT" sz="4400" b="1" dirty="0"/>
              <a:t>Classi terze </a:t>
            </a:r>
            <a:br>
              <a:rPr lang="it-IT" sz="4400" b="1" dirty="0"/>
            </a:br>
            <a:r>
              <a:rPr lang="it-IT" b="1" dirty="0" smtClean="0"/>
              <a:t/>
            </a:r>
            <a:br>
              <a:rPr lang="it-IT" b="1" dirty="0" smtClean="0"/>
            </a:br>
            <a:endParaRPr lang="it-IT" sz="18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3051266"/>
              </p:ext>
            </p:extLst>
          </p:nvPr>
        </p:nvGraphicFramePr>
        <p:xfrm>
          <a:off x="231176" y="3527855"/>
          <a:ext cx="8455624" cy="1402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95953"/>
                <a:gridCol w="735308"/>
                <a:gridCol w="839598"/>
                <a:gridCol w="1056953"/>
                <a:gridCol w="1056953"/>
                <a:gridCol w="1056953"/>
                <a:gridCol w="1056953"/>
                <a:gridCol w="10569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Classe 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III A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III B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III D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III </a:t>
                      </a:r>
                      <a:r>
                        <a:rPr lang="it-IT" sz="2000" b="1" dirty="0" err="1" smtClean="0"/>
                        <a:t>F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III H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III I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III M</a:t>
                      </a:r>
                      <a:endParaRPr lang="it-IT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Numero di partecipanti</a:t>
                      </a:r>
                      <a:r>
                        <a:rPr lang="it-IT" sz="2000" b="1" baseline="0" dirty="0" smtClean="0"/>
                        <a:t> 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13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8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9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11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5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8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5</a:t>
                      </a:r>
                      <a:endParaRPr lang="it-IT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6378954" y="5065393"/>
            <a:ext cx="12244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/>
              <a:t>Totale 59</a:t>
            </a:r>
          </a:p>
        </p:txBody>
      </p:sp>
    </p:spTree>
    <p:extLst>
      <p:ext uri="{BB962C8B-B14F-4D97-AF65-F5344CB8AC3E}">
        <p14:creationId xmlns:p14="http://schemas.microsoft.com/office/powerpoint/2010/main" xmlns="" val="31552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">
  <a:themeElements>
    <a:clrScheme name="Genesi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Genesi.thmx</Template>
  <TotalTime>704</TotalTime>
  <Words>998</Words>
  <Application>Microsoft Office PowerPoint</Application>
  <PresentationFormat>Presentazione su schermo (4:3)</PresentationFormat>
  <Paragraphs>209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Genesi</vt:lpstr>
      <vt:lpstr>LICEO CLASSICO “G. GARIBALDI” DI PALERMO</vt:lpstr>
      <vt:lpstr>Università con le quali è stata stabilita una collaborazione</vt:lpstr>
      <vt:lpstr>Università con le quali è stata stabilita una collaborazione</vt:lpstr>
      <vt:lpstr>Università con le quali è stata stabilita una collaborazione</vt:lpstr>
      <vt:lpstr>Incontri di orientamento </vt:lpstr>
      <vt:lpstr>Incontri di orientamento presso l’Università di Palermo</vt:lpstr>
      <vt:lpstr>Incontri di orientamento a scuola Incontro  NABA (Mi) 13/02/2016 </vt:lpstr>
      <vt:lpstr>GIORNATA DI ORIENTAMENTO ORGANIZZATA  DALL’UNIVERSITÀ “BOCCONI” DI MILANO  18 Febbraio 2016 </vt:lpstr>
      <vt:lpstr>Incontro LUISS (Roma)  09/03/2016 Classi terze   </vt:lpstr>
      <vt:lpstr>Incontro LUISS (Roma)  09/03/2016 Classi quarte  </vt:lpstr>
      <vt:lpstr>Incontro IULM  (Mi) 10/03/2016 Classi quarte e quinte</vt:lpstr>
      <vt:lpstr>Incontro Scuola di Mediazione Linguistica di Palermo 17/03/2016  </vt:lpstr>
      <vt:lpstr>Incontro università di Trento 19/03/2016 Classi quarte e quinte</vt:lpstr>
      <vt:lpstr>Incontro Corso di Laurea in Beni Culturali (Università di Palermo) 19/04/2016 Classi quarte e quinte </vt:lpstr>
      <vt:lpstr>Diapositiva 15</vt:lpstr>
      <vt:lpstr>Monitoraggio delle quinte classi 2016-2017 </vt:lpstr>
      <vt:lpstr>Dati  Maggio 2016</vt:lpstr>
      <vt:lpstr>Dati Maggio 2016 per area</vt:lpstr>
      <vt:lpstr>Dati V A</vt:lpstr>
      <vt:lpstr>Dati V B</vt:lpstr>
      <vt:lpstr>Dati V D</vt:lpstr>
      <vt:lpstr>DATI V E</vt:lpstr>
      <vt:lpstr>Dati V F</vt:lpstr>
      <vt:lpstr>DATI V G</vt:lpstr>
      <vt:lpstr>DATI V H</vt:lpstr>
      <vt:lpstr>DATI V I</vt:lpstr>
      <vt:lpstr>DATI V L</vt:lpstr>
      <vt:lpstr>DATI V M</vt:lpstr>
    </vt:vector>
  </TitlesOfParts>
  <Company>liceo classico"G.Garibaldi" Palermo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LICEO CLASSICO “G. GARIBALDI” DI PALERMO</dc:title>
  <dc:creator>Laura Poma</dc:creator>
  <cp:lastModifiedBy>Lucia</cp:lastModifiedBy>
  <cp:revision>52</cp:revision>
  <dcterms:created xsi:type="dcterms:W3CDTF">2016-05-12T18:28:23Z</dcterms:created>
  <dcterms:modified xsi:type="dcterms:W3CDTF">2016-06-20T15:41:09Z</dcterms:modified>
</cp:coreProperties>
</file>