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17.xml" ContentType="application/vnd.openxmlformats-officedocument.drawingml.char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8" r:id="rId8"/>
    <p:sldId id="261" r:id="rId9"/>
    <p:sldId id="262" r:id="rId10"/>
    <p:sldId id="264" r:id="rId11"/>
    <p:sldId id="263" r:id="rId12"/>
    <p:sldId id="267" r:id="rId13"/>
    <p:sldId id="265" r:id="rId14"/>
    <p:sldId id="271" r:id="rId15"/>
    <p:sldId id="269" r:id="rId16"/>
    <p:sldId id="270" r:id="rId17"/>
    <p:sldId id="276" r:id="rId18"/>
    <p:sldId id="275" r:id="rId1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8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8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9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0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1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2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3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4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Lbls>
            <c:showCatName val="1"/>
            <c:showPercent val="1"/>
            <c:showLeaderLines val="1"/>
          </c:dLbls>
          <c:cat>
            <c:strRef>
              <c:f>Foglio1!$A$2:$A$5</c:f>
              <c:strCache>
                <c:ptCount val="2"/>
                <c:pt idx="0">
                  <c:v>FEMMINE</c:v>
                </c:pt>
                <c:pt idx="1">
                  <c:v>MASCHI</c:v>
                </c:pt>
              </c:strCache>
            </c:strRef>
          </c:cat>
          <c:val>
            <c:numRef>
              <c:f>Foglio1!$B$2:$B$5</c:f>
              <c:numCache>
                <c:formatCode>0.00%</c:formatCode>
                <c:ptCount val="4"/>
                <c:pt idx="0" formatCode="0%">
                  <c:v>0.6100000000000001</c:v>
                </c:pt>
                <c:pt idx="1">
                  <c:v>0.38460000000000005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Lbls>
            <c:dLbl>
              <c:idx val="1"/>
              <c:delete val="1"/>
            </c:dLbl>
            <c:showCatName val="1"/>
            <c:showPercent val="1"/>
            <c:showLeaderLines val="1"/>
          </c:dLbls>
          <c:cat>
            <c:strRef>
              <c:f>Foglio1!$A$2:$A$3</c:f>
              <c:strCache>
                <c:ptCount val="2"/>
                <c:pt idx="0">
                  <c:v>Femmine</c:v>
                </c:pt>
                <c:pt idx="1">
                  <c:v>Maschi 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 formatCode="0.00%">
                  <c:v>6.1500000000000006E-2</c:v>
                </c:pt>
                <c:pt idx="1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Foglio1!$A$2:$A$3</c:f>
              <c:strCache>
                <c:ptCount val="2"/>
                <c:pt idx="0">
                  <c:v>Femmine</c:v>
                </c:pt>
                <c:pt idx="1">
                  <c:v>Maschi</c:v>
                </c:pt>
              </c:strCache>
            </c:strRef>
          </c:cat>
          <c:val>
            <c:numRef>
              <c:f>Foglio1!$B$2:$B$3</c:f>
              <c:numCache>
                <c:formatCode>0.00%</c:formatCode>
                <c:ptCount val="2"/>
                <c:pt idx="0">
                  <c:v>5.1200000000000002E-2</c:v>
                </c:pt>
                <c:pt idx="1">
                  <c:v>1.0200000000000002E-2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Foglio1!$A$2:$A$3</c:f>
              <c:strCache>
                <c:ptCount val="2"/>
                <c:pt idx="0">
                  <c:v>Femmine</c:v>
                </c:pt>
                <c:pt idx="1">
                  <c:v>Maschi </c:v>
                </c:pt>
              </c:strCache>
            </c:strRef>
          </c:cat>
          <c:val>
            <c:numRef>
              <c:f>Foglio1!$B$2:$B$3</c:f>
              <c:numCache>
                <c:formatCode>0.00%</c:formatCode>
                <c:ptCount val="2"/>
                <c:pt idx="0">
                  <c:v>3.0700000000000002E-2</c:v>
                </c:pt>
                <c:pt idx="1">
                  <c:v>5.1000000000000012E-3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dLbl>
              <c:idx val="1"/>
              <c:delete val="1"/>
            </c:dLbl>
            <c:showCatName val="1"/>
            <c:showPercent val="1"/>
            <c:showLeaderLines val="1"/>
          </c:dLbls>
          <c:cat>
            <c:strRef>
              <c:f>Foglio1!$A$2:$A$3</c:f>
              <c:strCache>
                <c:ptCount val="2"/>
                <c:pt idx="0">
                  <c:v>Femmine</c:v>
                </c:pt>
                <c:pt idx="1">
                  <c:v>Maschi 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 formatCode="0.00%">
                  <c:v>1.0200000000000002E-2</c:v>
                </c:pt>
                <c:pt idx="1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Foglio1!$A$2:$A$3</c:f>
              <c:strCache>
                <c:ptCount val="2"/>
                <c:pt idx="0">
                  <c:v>Femmine</c:v>
                </c:pt>
                <c:pt idx="1">
                  <c:v>Maschi</c:v>
                </c:pt>
              </c:strCache>
            </c:strRef>
          </c:cat>
          <c:val>
            <c:numRef>
              <c:f>Foglio1!$B$2:$B$3</c:f>
              <c:numCache>
                <c:formatCode>0.00%</c:formatCode>
                <c:ptCount val="2"/>
                <c:pt idx="0">
                  <c:v>2.0500000000000004E-2</c:v>
                </c:pt>
                <c:pt idx="1">
                  <c:v>1.5300000000000003E-2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Foglio1!$A$2:$A$3</c:f>
              <c:strCache>
                <c:ptCount val="2"/>
                <c:pt idx="0">
                  <c:v>Femmine</c:v>
                </c:pt>
                <c:pt idx="1">
                  <c:v>Maschi</c:v>
                </c:pt>
              </c:strCache>
            </c:strRef>
          </c:cat>
          <c:val>
            <c:numRef>
              <c:f>Foglio1!$B$2:$B$3</c:f>
              <c:numCache>
                <c:formatCode>0.00%</c:formatCode>
                <c:ptCount val="2"/>
                <c:pt idx="0">
                  <c:v>4.1000000000000009E-2</c:v>
                </c:pt>
                <c:pt idx="1">
                  <c:v>3.5800000000000005E-2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Foglio1!$A$2:$A$7</c:f>
              <c:strCache>
                <c:ptCount val="6"/>
                <c:pt idx="0">
                  <c:v>A. politecnica</c:v>
                </c:pt>
                <c:pt idx="1">
                  <c:v>A. medica</c:v>
                </c:pt>
                <c:pt idx="2">
                  <c:v>A. ec. giurid.</c:v>
                </c:pt>
                <c:pt idx="3">
                  <c:v>A. sc.umane</c:v>
                </c:pt>
                <c:pt idx="4">
                  <c:v>A. scient.</c:v>
                </c:pt>
                <c:pt idx="5">
                  <c:v>Non risp.</c:v>
                </c:pt>
              </c:strCache>
            </c:strRef>
          </c:cat>
          <c:val>
            <c:numRef>
              <c:f>Foglio1!$B$2:$B$7</c:f>
              <c:numCache>
                <c:formatCode>0.00%</c:formatCode>
                <c:ptCount val="6"/>
                <c:pt idx="0">
                  <c:v>0.15000000000000002</c:v>
                </c:pt>
                <c:pt idx="1">
                  <c:v>0.23</c:v>
                </c:pt>
                <c:pt idx="2">
                  <c:v>0.27</c:v>
                </c:pt>
                <c:pt idx="3">
                  <c:v>0.25</c:v>
                </c:pt>
                <c:pt idx="4" formatCode="0%">
                  <c:v>3.0000000000000002E-2</c:v>
                </c:pt>
                <c:pt idx="5" formatCode="0%">
                  <c:v>7.0000000000000007E-2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Lbls>
            <c:dLbl>
              <c:idx val="3"/>
              <c:layout>
                <c:manualLayout>
                  <c:x val="-4.4008398112396589E-2"/>
                  <c:y val="0.10783335277843215"/>
                </c:manualLayout>
              </c:layout>
              <c:showVal val="1"/>
              <c:showCatName val="1"/>
            </c:dLbl>
            <c:dLbl>
              <c:idx val="4"/>
              <c:layout>
                <c:manualLayout>
                  <c:x val="-4.490530477405795E-2"/>
                  <c:y val="0"/>
                </c:manualLayout>
              </c:layout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Foglio1!$A$2:$A$7</c:f>
              <c:strCache>
                <c:ptCount val="6"/>
                <c:pt idx="0">
                  <c:v>A. ec .giurid.</c:v>
                </c:pt>
                <c:pt idx="1">
                  <c:v>A.politecnica</c:v>
                </c:pt>
                <c:pt idx="2">
                  <c:v>A. medica</c:v>
                </c:pt>
                <c:pt idx="3">
                  <c:v>A. scientif.</c:v>
                </c:pt>
                <c:pt idx="4">
                  <c:v>A. sc. umane</c:v>
                </c:pt>
                <c:pt idx="5">
                  <c:v>Non risp.</c:v>
                </c:pt>
              </c:strCache>
            </c:strRef>
          </c:cat>
          <c:val>
            <c:numRef>
              <c:f>Foglio1!$B$2:$B$7</c:f>
              <c:numCache>
                <c:formatCode>0.00%</c:formatCode>
                <c:ptCount val="6"/>
                <c:pt idx="0" formatCode="0%">
                  <c:v>0.31000000000000005</c:v>
                </c:pt>
                <c:pt idx="1">
                  <c:v>0.24340000000000003</c:v>
                </c:pt>
                <c:pt idx="2" formatCode="0%">
                  <c:v>0.27</c:v>
                </c:pt>
                <c:pt idx="3" formatCode="0%">
                  <c:v>4.0000000000000008E-2</c:v>
                </c:pt>
                <c:pt idx="4">
                  <c:v>4.3300000000000012E-2</c:v>
                </c:pt>
                <c:pt idx="5">
                  <c:v>9.3300000000000008E-2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Foglio1!$A$2:$A$3</c:f>
              <c:strCache>
                <c:ptCount val="2"/>
                <c:pt idx="0">
                  <c:v>Femmine</c:v>
                </c:pt>
                <c:pt idx="1">
                  <c:v>Maschi </c:v>
                </c:pt>
              </c:strCache>
            </c:strRef>
          </c:cat>
          <c:val>
            <c:numRef>
              <c:f>Foglio1!$B$2:$B$3</c:f>
              <c:numCache>
                <c:formatCode>0.00%</c:formatCode>
                <c:ptCount val="2"/>
                <c:pt idx="0">
                  <c:v>0.1128</c:v>
                </c:pt>
                <c:pt idx="1">
                  <c:v>0.10250000000000001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Lbls>
            <c:dLbl>
              <c:idx val="1"/>
              <c:delete val="1"/>
            </c:dLbl>
            <c:showCatName val="1"/>
            <c:showPercent val="1"/>
            <c:showLeaderLines val="1"/>
          </c:dLbls>
          <c:cat>
            <c:strRef>
              <c:f>Foglio1!$A$2:$A$3</c:f>
              <c:strCache>
                <c:ptCount val="2"/>
                <c:pt idx="0">
                  <c:v>Femmine </c:v>
                </c:pt>
                <c:pt idx="1">
                  <c:v>Maschi 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 formatCode="0.00%">
                  <c:v>2.5600000000000005E-2</c:v>
                </c:pt>
                <c:pt idx="1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Foglio1!$A$2:$A$3</c:f>
              <c:strCache>
                <c:ptCount val="2"/>
                <c:pt idx="0">
                  <c:v>Femmine</c:v>
                </c:pt>
                <c:pt idx="1">
                  <c:v>Maschi </c:v>
                </c:pt>
              </c:strCache>
            </c:strRef>
          </c:cat>
          <c:val>
            <c:numRef>
              <c:f>Foglio1!$B$2:$B$3</c:f>
              <c:numCache>
                <c:formatCode>0.00%</c:formatCode>
                <c:ptCount val="2"/>
                <c:pt idx="0">
                  <c:v>8.7150000000000019E-2</c:v>
                </c:pt>
                <c:pt idx="1">
                  <c:v>7.1700000000000014E-2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Foglio1!$A$2:$A$3</c:f>
              <c:strCache>
                <c:ptCount val="2"/>
                <c:pt idx="0">
                  <c:v>Femmine</c:v>
                </c:pt>
                <c:pt idx="1">
                  <c:v>Maschi </c:v>
                </c:pt>
              </c:strCache>
            </c:strRef>
          </c:cat>
          <c:val>
            <c:numRef>
              <c:f>Foglio1!$B$2:$B$3</c:f>
              <c:numCache>
                <c:formatCode>0.00%</c:formatCode>
                <c:ptCount val="2"/>
                <c:pt idx="0">
                  <c:v>6.1500000000000006E-2</c:v>
                </c:pt>
                <c:pt idx="1">
                  <c:v>3.0700000000000002E-2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Foglio1!$A$2:$A$3</c:f>
              <c:strCache>
                <c:ptCount val="2"/>
                <c:pt idx="0">
                  <c:v>Femmine</c:v>
                </c:pt>
                <c:pt idx="1">
                  <c:v>Maschi</c:v>
                </c:pt>
              </c:strCache>
            </c:strRef>
          </c:cat>
          <c:val>
            <c:numRef>
              <c:f>Foglio1!$B$2:$B$3</c:f>
              <c:numCache>
                <c:formatCode>0.00%</c:formatCode>
                <c:ptCount val="2"/>
                <c:pt idx="0">
                  <c:v>1.5300000000000003E-2</c:v>
                </c:pt>
                <c:pt idx="1">
                  <c:v>1.5300000000000003E-2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Foglio1!$A$2:$A$3</c:f>
              <c:strCache>
                <c:ptCount val="2"/>
                <c:pt idx="0">
                  <c:v>Maschi</c:v>
                </c:pt>
                <c:pt idx="1">
                  <c:v>Femmine</c:v>
                </c:pt>
              </c:strCache>
            </c:strRef>
          </c:cat>
          <c:val>
            <c:numRef>
              <c:f>Foglio1!$B$2:$B$3</c:f>
              <c:numCache>
                <c:formatCode>0.00%</c:formatCode>
                <c:ptCount val="2"/>
                <c:pt idx="0">
                  <c:v>6.6600000000000006E-2</c:v>
                </c:pt>
                <c:pt idx="1">
                  <c:v>3.5800000000000005E-2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Foglio1!$A$2:$A$3</c:f>
              <c:strCache>
                <c:ptCount val="2"/>
                <c:pt idx="0">
                  <c:v>Femmine </c:v>
                </c:pt>
                <c:pt idx="1">
                  <c:v>Maschi </c:v>
                </c:pt>
              </c:strCache>
            </c:strRef>
          </c:cat>
          <c:val>
            <c:numRef>
              <c:f>Foglio1!$B$2:$B$3</c:f>
              <c:numCache>
                <c:formatCode>0.00%</c:formatCode>
                <c:ptCount val="2"/>
                <c:pt idx="0">
                  <c:v>2.5600000000000005E-2</c:v>
                </c:pt>
                <c:pt idx="1">
                  <c:v>1.0200000000000002E-2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Foglio1!$A$2:$A$3</c:f>
              <c:strCache>
                <c:ptCount val="2"/>
                <c:pt idx="0">
                  <c:v>Femmine</c:v>
                </c:pt>
                <c:pt idx="1">
                  <c:v>Maschi </c:v>
                </c:pt>
              </c:strCache>
            </c:strRef>
          </c:cat>
          <c:val>
            <c:numRef>
              <c:f>Foglio1!$B$2:$B$3</c:f>
              <c:numCache>
                <c:formatCode>0.00%</c:formatCode>
                <c:ptCount val="2"/>
                <c:pt idx="0">
                  <c:v>3.0700000000000002E-2</c:v>
                </c:pt>
                <c:pt idx="1">
                  <c:v>1.5300000000000003E-2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4D6F-8C3B-074C-B92F-2EF75F0ECFD2}" type="datetimeFigureOut">
              <a:rPr lang="it-IT" smtClean="0"/>
              <a:pPr/>
              <a:t>18/06/2016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582-82A9-1844-859B-8D3B4D8EA6D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4D6F-8C3B-074C-B92F-2EF75F0ECFD2}" type="datetimeFigureOut">
              <a:rPr lang="it-IT" smtClean="0"/>
              <a:pPr/>
              <a:t>18/06/2016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582-82A9-1844-859B-8D3B4D8EA6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4D6F-8C3B-074C-B92F-2EF75F0ECFD2}" type="datetimeFigureOut">
              <a:rPr lang="it-IT" smtClean="0"/>
              <a:pPr/>
              <a:t>18/06/2016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582-82A9-1844-859B-8D3B4D8EA6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4D6F-8C3B-074C-B92F-2EF75F0ECFD2}" type="datetimeFigureOut">
              <a:rPr lang="it-IT" smtClean="0"/>
              <a:pPr/>
              <a:t>18/06/2016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582-82A9-1844-859B-8D3B4D8EA6D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4D6F-8C3B-074C-B92F-2EF75F0ECFD2}" type="datetimeFigureOut">
              <a:rPr lang="it-IT" smtClean="0"/>
              <a:pPr/>
              <a:t>18/06/2016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582-82A9-1844-859B-8D3B4D8EA6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4D6F-8C3B-074C-B92F-2EF75F0ECFD2}" type="datetimeFigureOut">
              <a:rPr lang="it-IT" smtClean="0"/>
              <a:pPr/>
              <a:t>18/06/2016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582-82A9-1844-859B-8D3B4D8EA6D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4D6F-8C3B-074C-B92F-2EF75F0ECFD2}" type="datetimeFigureOut">
              <a:rPr lang="it-IT" smtClean="0"/>
              <a:pPr/>
              <a:t>18/06/2016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582-82A9-1844-859B-8D3B4D8EA6D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4D6F-8C3B-074C-B92F-2EF75F0ECFD2}" type="datetimeFigureOut">
              <a:rPr lang="it-IT" smtClean="0"/>
              <a:pPr/>
              <a:t>18/06/2016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582-82A9-1844-859B-8D3B4D8EA6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4D6F-8C3B-074C-B92F-2EF75F0ECFD2}" type="datetimeFigureOut">
              <a:rPr lang="it-IT" smtClean="0"/>
              <a:pPr/>
              <a:t>18/06/2016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582-82A9-1844-859B-8D3B4D8EA6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4D6F-8C3B-074C-B92F-2EF75F0ECFD2}" type="datetimeFigureOut">
              <a:rPr lang="it-IT" smtClean="0"/>
              <a:pPr/>
              <a:t>18/06/2016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582-82A9-1844-859B-8D3B4D8EA6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4D6F-8C3B-074C-B92F-2EF75F0ECFD2}" type="datetimeFigureOut">
              <a:rPr lang="it-IT" smtClean="0"/>
              <a:pPr/>
              <a:t>18/06/2016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582-82A9-1844-859B-8D3B4D8EA6D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E5B4D6F-8C3B-074C-B92F-2EF75F0ECFD2}" type="datetimeFigureOut">
              <a:rPr lang="it-IT" smtClean="0"/>
              <a:pPr/>
              <a:t>18/06/2016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20E582-82A9-1844-859B-8D3B4D8EA6D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17581" y="4142146"/>
            <a:ext cx="5637010" cy="2008327"/>
          </a:xfrm>
        </p:spPr>
        <p:txBody>
          <a:bodyPr>
            <a:noAutofit/>
          </a:bodyPr>
          <a:lstStyle/>
          <a:p>
            <a:pPr algn="ctr"/>
            <a:r>
              <a:rPr lang="it-IT" sz="2400" b="1" dirty="0" smtClean="0"/>
              <a:t>Anno scolastico 2015-2016</a:t>
            </a:r>
          </a:p>
          <a:p>
            <a:pPr algn="ctr"/>
            <a:r>
              <a:rPr lang="it-IT" sz="2400" b="1" dirty="0" smtClean="0"/>
              <a:t>Orientamento in uscita </a:t>
            </a:r>
          </a:p>
          <a:p>
            <a:pPr algn="ctr"/>
            <a:r>
              <a:rPr lang="it-IT" sz="2400" b="1" dirty="0" smtClean="0"/>
              <a:t>Dati per genere, </a:t>
            </a:r>
            <a:r>
              <a:rPr lang="it-IT" sz="2400" b="1" smtClean="0"/>
              <a:t>classi quinte</a:t>
            </a:r>
            <a:endParaRPr lang="it-IT" sz="2400" b="1" dirty="0" smtClean="0"/>
          </a:p>
          <a:p>
            <a:pPr algn="ctr"/>
            <a:r>
              <a:rPr lang="it-IT" sz="2400" b="1" dirty="0" smtClean="0"/>
              <a:t>Referente prof. Laura Poma</a:t>
            </a:r>
            <a:endParaRPr lang="it-IT" sz="2400" b="1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17581" y="1148986"/>
            <a:ext cx="7337653" cy="2661633"/>
          </a:xfrm>
        </p:spPr>
        <p:txBody>
          <a:bodyPr/>
          <a:lstStyle/>
          <a:p>
            <a:r>
              <a:rPr lang="it-IT" dirty="0" smtClean="0"/>
              <a:t>LICEO CLASSICO </a:t>
            </a:r>
            <a:br>
              <a:rPr lang="it-IT" dirty="0" smtClean="0"/>
            </a:br>
            <a:r>
              <a:rPr lang="it-IT" dirty="0" smtClean="0"/>
              <a:t>“</a:t>
            </a:r>
            <a:r>
              <a:rPr lang="it-IT" dirty="0"/>
              <a:t>G. </a:t>
            </a:r>
            <a:r>
              <a:rPr lang="it-IT" dirty="0" smtClean="0"/>
              <a:t>GARIBALDI</a:t>
            </a:r>
            <a:r>
              <a:rPr lang="it-IT" dirty="0"/>
              <a:t>”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DI </a:t>
            </a:r>
            <a:r>
              <a:rPr lang="it-IT" dirty="0"/>
              <a:t>PALERMO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3108354"/>
            <a:ext cx="2159180" cy="1727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38816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4372168"/>
            <a:ext cx="8832051" cy="2485832"/>
          </a:xfrm>
        </p:spPr>
        <p:txBody>
          <a:bodyPr/>
          <a:lstStyle/>
          <a:p>
            <a:r>
              <a:rPr lang="it-IT" dirty="0" smtClean="0"/>
              <a:t>Accademia delle belle arti, </a:t>
            </a:r>
            <a:r>
              <a:rPr lang="it-IT" dirty="0"/>
              <a:t>C</a:t>
            </a:r>
            <a:r>
              <a:rPr lang="it-IT" dirty="0" smtClean="0"/>
              <a:t>onservatorio,</a:t>
            </a:r>
            <a:br>
              <a:rPr lang="it-IT" dirty="0" smtClean="0"/>
            </a:br>
            <a:r>
              <a:rPr lang="it-IT" dirty="0" smtClean="0"/>
              <a:t> Accademia teatrale, DAMS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175284894"/>
              </p:ext>
            </p:extLst>
          </p:nvPr>
        </p:nvGraphicFramePr>
        <p:xfrm>
          <a:off x="1143000" y="205000"/>
          <a:ext cx="7101362" cy="4167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5126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3289" y="4943668"/>
            <a:ext cx="6512511" cy="1143000"/>
          </a:xfrm>
        </p:spPr>
        <p:txBody>
          <a:bodyPr/>
          <a:lstStyle/>
          <a:p>
            <a:r>
              <a:rPr lang="it-IT" dirty="0" smtClean="0"/>
              <a:t>Psicologia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511518038"/>
              </p:ext>
            </p:extLst>
          </p:nvPr>
        </p:nvGraphicFramePr>
        <p:xfrm>
          <a:off x="1142999" y="798785"/>
          <a:ext cx="6923106" cy="4144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4321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8463" y="4372168"/>
            <a:ext cx="7637338" cy="1143000"/>
          </a:xfrm>
        </p:spPr>
        <p:txBody>
          <a:bodyPr/>
          <a:lstStyle/>
          <a:p>
            <a:r>
              <a:rPr lang="it-IT" dirty="0" smtClean="0"/>
              <a:t>Lettere, Storia, Filosofia, Sc. </a:t>
            </a:r>
            <a:r>
              <a:rPr lang="it-IT" dirty="0" err="1" smtClean="0"/>
              <a:t>form</a:t>
            </a:r>
            <a:r>
              <a:rPr lang="it-IT" dirty="0" smtClean="0"/>
              <a:t>. </a:t>
            </a:r>
            <a:r>
              <a:rPr lang="it-IT" dirty="0" err="1"/>
              <a:t>p</a:t>
            </a:r>
            <a:r>
              <a:rPr lang="it-IT" dirty="0" err="1" smtClean="0"/>
              <a:t>rim</a:t>
            </a:r>
            <a:r>
              <a:rPr lang="it-IT" dirty="0" smtClean="0"/>
              <a:t>.  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4254866392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2640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0744" y="4951560"/>
            <a:ext cx="7927005" cy="1143000"/>
          </a:xfrm>
        </p:spPr>
        <p:txBody>
          <a:bodyPr/>
          <a:lstStyle/>
          <a:p>
            <a:r>
              <a:rPr lang="it-IT" dirty="0" smtClean="0"/>
              <a:t>  Lingue, </a:t>
            </a:r>
            <a:br>
              <a:rPr lang="it-IT" dirty="0" smtClean="0"/>
            </a:br>
            <a:r>
              <a:rPr lang="it-IT" dirty="0" smtClean="0"/>
              <a:t>Mediazione linguistica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382756145"/>
              </p:ext>
            </p:extLst>
          </p:nvPr>
        </p:nvGraphicFramePr>
        <p:xfrm>
          <a:off x="1142999" y="731838"/>
          <a:ext cx="6789413" cy="3836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0488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Beni culturali, Restauro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501685968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8877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Chimica, Biologia, Agraria, Sc. Motorie, Farmacia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811746391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657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3289" y="4943668"/>
            <a:ext cx="6512511" cy="1143000"/>
          </a:xfrm>
        </p:spPr>
        <p:txBody>
          <a:bodyPr/>
          <a:lstStyle/>
          <a:p>
            <a:r>
              <a:rPr lang="it-IT" dirty="0" smtClean="0"/>
              <a:t>Non risponde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4056524013"/>
              </p:ext>
            </p:extLst>
          </p:nvPr>
        </p:nvGraphicFramePr>
        <p:xfrm>
          <a:off x="1143000" y="731838"/>
          <a:ext cx="7162800" cy="4211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2583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1340" y="4757501"/>
            <a:ext cx="7386920" cy="1143000"/>
          </a:xfrm>
        </p:spPr>
        <p:txBody>
          <a:bodyPr/>
          <a:lstStyle/>
          <a:p>
            <a:r>
              <a:rPr lang="it-IT" dirty="0"/>
              <a:t>S</a:t>
            </a:r>
            <a:r>
              <a:rPr lang="it-IT" dirty="0" smtClean="0"/>
              <a:t>celte per area 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956750088"/>
              </p:ext>
            </p:extLst>
          </p:nvPr>
        </p:nvGraphicFramePr>
        <p:xfrm>
          <a:off x="713026" y="334265"/>
          <a:ext cx="7592774" cy="4791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026" y="4702414"/>
            <a:ext cx="1515180" cy="15151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31188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16648" y="4943668"/>
            <a:ext cx="6512511" cy="1143000"/>
          </a:xfrm>
        </p:spPr>
        <p:txBody>
          <a:bodyPr/>
          <a:lstStyle/>
          <a:p>
            <a:r>
              <a:rPr lang="it-IT" dirty="0" smtClean="0"/>
              <a:t>Scelte per area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313412400"/>
              </p:ext>
            </p:extLst>
          </p:nvPr>
        </p:nvGraphicFramePr>
        <p:xfrm>
          <a:off x="1142999" y="731838"/>
          <a:ext cx="6744849" cy="4037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67386" y="5281384"/>
            <a:ext cx="1273094" cy="12730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50391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741233838"/>
              </p:ext>
            </p:extLst>
          </p:nvPr>
        </p:nvGraphicFramePr>
        <p:xfrm>
          <a:off x="1114103" y="2020784"/>
          <a:ext cx="7009031" cy="3836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7262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3289" y="4943668"/>
            <a:ext cx="6512511" cy="1143000"/>
          </a:xfrm>
        </p:spPr>
        <p:txBody>
          <a:bodyPr/>
          <a:lstStyle/>
          <a:p>
            <a:r>
              <a:rPr lang="it-IT" dirty="0" smtClean="0"/>
              <a:t>Medicina 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226261204"/>
              </p:ext>
            </p:extLst>
          </p:nvPr>
        </p:nvGraphicFramePr>
        <p:xfrm>
          <a:off x="846719" y="731838"/>
          <a:ext cx="7063412" cy="4211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5061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Professione sanitarie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85942098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5796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3289" y="5207628"/>
            <a:ext cx="6512511" cy="1143000"/>
          </a:xfrm>
        </p:spPr>
        <p:txBody>
          <a:bodyPr/>
          <a:lstStyle/>
          <a:p>
            <a:r>
              <a:rPr lang="it-IT" dirty="0" smtClean="0"/>
              <a:t>Giurisprudenza 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374035589"/>
              </p:ext>
            </p:extLst>
          </p:nvPr>
        </p:nvGraphicFramePr>
        <p:xfrm>
          <a:off x="1142999" y="731838"/>
          <a:ext cx="6811695" cy="412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1826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Economia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391921336"/>
              </p:ext>
            </p:extLst>
          </p:nvPr>
        </p:nvGraphicFramePr>
        <p:xfrm>
          <a:off x="1143000" y="731838"/>
          <a:ext cx="6400800" cy="3947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5178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3289" y="4728717"/>
            <a:ext cx="6512511" cy="1143000"/>
          </a:xfrm>
        </p:spPr>
        <p:txBody>
          <a:bodyPr/>
          <a:lstStyle/>
          <a:p>
            <a:r>
              <a:rPr lang="it-IT" dirty="0" smtClean="0"/>
              <a:t>Scienze politiche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533493341"/>
              </p:ext>
            </p:extLst>
          </p:nvPr>
        </p:nvGraphicFramePr>
        <p:xfrm>
          <a:off x="846718" y="731838"/>
          <a:ext cx="6697082" cy="3925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2853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3289" y="4943668"/>
            <a:ext cx="6512511" cy="1143000"/>
          </a:xfrm>
        </p:spPr>
        <p:txBody>
          <a:bodyPr/>
          <a:lstStyle/>
          <a:p>
            <a:r>
              <a:rPr lang="it-IT" dirty="0" smtClean="0"/>
              <a:t>Ingegneria 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318048273"/>
              </p:ext>
            </p:extLst>
          </p:nvPr>
        </p:nvGraphicFramePr>
        <p:xfrm>
          <a:off x="779872" y="731838"/>
          <a:ext cx="6763928" cy="3881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7404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3289" y="4813413"/>
            <a:ext cx="6512511" cy="1143000"/>
          </a:xfrm>
        </p:spPr>
        <p:txBody>
          <a:bodyPr/>
          <a:lstStyle/>
          <a:p>
            <a:r>
              <a:rPr lang="it-IT" dirty="0" smtClean="0"/>
              <a:t>Architettura 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4193835572"/>
              </p:ext>
            </p:extLst>
          </p:nvPr>
        </p:nvGraphicFramePr>
        <p:xfrm>
          <a:off x="935846" y="731838"/>
          <a:ext cx="6607954" cy="4081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0579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Elica.thmx</Template>
  <TotalTime>453</TotalTime>
  <Words>88</Words>
  <Application>Microsoft Office PowerPoint</Application>
  <PresentationFormat>Presentazione su schermo (4:3)</PresentationFormat>
  <Paragraphs>23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Elica</vt:lpstr>
      <vt:lpstr>LICEO CLASSICO  “G. GARIBALDI”  DI PALERMO</vt:lpstr>
      <vt:lpstr>Diapositiva 2</vt:lpstr>
      <vt:lpstr>Medicina </vt:lpstr>
      <vt:lpstr>Professione sanitarie</vt:lpstr>
      <vt:lpstr>Giurisprudenza </vt:lpstr>
      <vt:lpstr>Economia</vt:lpstr>
      <vt:lpstr>Scienze politiche</vt:lpstr>
      <vt:lpstr>Ingegneria </vt:lpstr>
      <vt:lpstr>Architettura </vt:lpstr>
      <vt:lpstr>Accademia delle belle arti, Conservatorio,  Accademia teatrale, DAMS</vt:lpstr>
      <vt:lpstr>Psicologia</vt:lpstr>
      <vt:lpstr>Lettere, Storia, Filosofia, Sc. form. prim.  </vt:lpstr>
      <vt:lpstr>  Lingue,  Mediazione linguistica</vt:lpstr>
      <vt:lpstr>Beni culturali, Restauro</vt:lpstr>
      <vt:lpstr>Chimica, Biologia, Agraria, Sc. Motorie, Farmacia</vt:lpstr>
      <vt:lpstr>Non risponde</vt:lpstr>
      <vt:lpstr>Scelte per area </vt:lpstr>
      <vt:lpstr>Scelte per area</vt:lpstr>
    </vt:vector>
  </TitlesOfParts>
  <Company>liceo classico"G.Garibaldi" Palermo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LICEO CLASSICO  “G. GARIBALDI”  DI PALERMO</dc:title>
  <dc:creator>Laura Poma</dc:creator>
  <cp:lastModifiedBy>Lucia</cp:lastModifiedBy>
  <cp:revision>28</cp:revision>
  <dcterms:created xsi:type="dcterms:W3CDTF">2016-06-17T09:29:19Z</dcterms:created>
  <dcterms:modified xsi:type="dcterms:W3CDTF">2016-06-18T07:24:23Z</dcterms:modified>
</cp:coreProperties>
</file>